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5" r:id="rId2"/>
  </p:sldMasterIdLst>
  <p:notesMasterIdLst>
    <p:notesMasterId r:id="rId19"/>
  </p:notesMasterIdLst>
  <p:sldIdLst>
    <p:sldId id="256" r:id="rId3"/>
    <p:sldId id="264" r:id="rId4"/>
    <p:sldId id="257" r:id="rId5"/>
    <p:sldId id="258" r:id="rId6"/>
    <p:sldId id="265" r:id="rId7"/>
    <p:sldId id="262" r:id="rId8"/>
    <p:sldId id="266" r:id="rId9"/>
    <p:sldId id="267" r:id="rId10"/>
    <p:sldId id="268" r:id="rId11"/>
    <p:sldId id="259" r:id="rId12"/>
    <p:sldId id="261" r:id="rId13"/>
    <p:sldId id="271" r:id="rId14"/>
    <p:sldId id="260" r:id="rId15"/>
    <p:sldId id="263" r:id="rId16"/>
    <p:sldId id="272" r:id="rId17"/>
    <p:sldId id="273" r:id="rId18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>
    <p:extLst>
      <p:ext uri="{19B8F6BF-5375-455C-9EA6-DF929625EA0E}">
        <p15:presenceInfo xmlns:p15="http://schemas.microsoft.com/office/powerpoint/2012/main" userId="5bedb24d5678ec1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7" autoAdjust="0"/>
    <p:restoredTop sz="93333" autoAdjust="0"/>
  </p:normalViewPr>
  <p:slideViewPr>
    <p:cSldViewPr>
      <p:cViewPr varScale="1">
        <p:scale>
          <a:sx n="115" d="100"/>
          <a:sy n="115" d="100"/>
        </p:scale>
        <p:origin x="1648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18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D5DC8-964A-D747-8BE0-650CA4A22855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27BB7-643A-6A4C-91CE-7F573B38ED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66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27BB7-643A-6A4C-91CE-7F573B38ED3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6548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B0CCFB-6004-A1B7-7F46-9121531FD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439AE0-7AC1-2091-188C-02E2A8AB9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36C0533-A9B4-902A-0BB5-5BB5642E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856D186-44EE-F12E-C0DD-A7C8F07101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471A1B-B966-AB3D-BF78-CE4DBCDB1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35BDB67-69B7-F173-5015-001286D3F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5244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56186C-6E79-66F0-4D9C-D4AB6E624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E167FD2-4F43-ED59-DDF4-1A1D2FA6C1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22513B6-0B41-849B-21BC-0B539BAC5D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EE17262-C8DC-828B-ABB1-96DF3BB492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8E94FA0-8A11-D3D9-7BD1-EC8E3806F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2B5E1E6-A3D0-1A63-357C-408D82764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682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0E4D5D-6D42-07B0-5606-A4F99D448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6C48CF0-5D49-989C-D04B-A95ACEC9B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ED0139-2548-CB15-B8B5-CB00A4D762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60B45A-78E0-B54F-CD50-B9853329F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73470-9D0E-DCD5-2203-83064A5CC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9948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B12BC7B-61D7-E0EF-56C1-C8CB3844E5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B41E805-BD29-25AB-2C98-E33013BCF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4A7839-104A-3179-05A9-D5BD5BFD20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83A42F-7FA6-9832-AAF7-9057F098A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FBED78-8537-6633-E761-160402165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088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1293495" cy="94234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245859"/>
            <a:ext cx="9143999" cy="61213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DCED33-9BE1-51A9-46D8-474883D4C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86DDC42-AE88-F6C5-9190-F5FE3AAE4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0F1A4E-AD66-D6E4-CD91-0C5B3B3654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38AF2D-5799-DB6C-0115-006DC3B08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A1F780-4821-09BB-79D6-1415FE0D3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060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67219F-79C0-22C4-BB39-83873F16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8449A0-F22A-01B3-EF20-883EFE95E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BF851D-64A8-3DDB-F0CB-29266043F8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63269B-702F-69D9-E1F9-DAC7C86BF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C70CA3-310E-9B7C-CA42-2FF34B9B0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62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21BF1-0C6D-6236-1D9D-9B6AF47C7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1A82FF3-58CE-581F-F8C2-040172E83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CB850F-E02A-B0E4-9FC8-5A45D00097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837962-5CA6-9F65-A988-1701579B8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37BF68-2F7E-D6EB-C377-5CB1E523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847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015395-B01F-6E1E-9E86-879D8880F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CFE6CD-A309-71FA-BFDD-C2E169C04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6BE0858-FBF0-6E36-76F8-B874795B9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7086A2-740F-F453-A73F-307D7DF029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415F41-9E36-56BC-6E52-11FAEB546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99741CC-B040-C01E-CCD3-0C6BC3736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71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DEBB5A-0469-F4A5-9506-966B09FF4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89928D-BFEE-925F-F606-E5CFC8FF3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BDE2D68-7B39-E2AE-53B8-C10F137B6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96EDBDC-8B6F-C7F9-8EF9-34327C3F89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396E52F-63A5-320C-71C9-19B6C2E331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97079C3-0EF8-2DDE-F525-DB25940C73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3EBDA91-5A59-E4CD-550B-9A7685FD3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9336B10-02DE-F9A5-8607-A630D0FA4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3778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CEB5EE-C797-CA27-11DF-42D8A0BFD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27FB9E1-B538-824E-A7A3-6BD7E40574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E5B36CA-2437-42E7-5740-BCB897C28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BD5CB40-C947-4D7A-5014-AC9E0B99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5763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A6B1021-DF50-4803-9B28-2E36AD0B81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A0ABFD7-3CA3-E9B6-0A3D-FC9C8AE2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978517-E1EF-6BC7-2DF9-1E4F8E420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6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47100" y="6250939"/>
            <a:ext cx="596900" cy="6070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15235" y="341566"/>
            <a:ext cx="4113529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375F9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8447" y="2059648"/>
            <a:ext cx="8587105" cy="3851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B5DBD68-6B33-A7CB-8310-4D91104A1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790094-027F-2422-0520-C5D3C85F1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20F047-0827-43C7-D042-39E479E47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D3841-3F49-4F6B-AD6F-2E6C46FE9184}" type="datetimeFigureOut">
              <a:rPr lang="it-IT" smtClean="0"/>
              <a:t>24/02/26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F3B55B-7782-43C4-41AF-A691A95392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253FF6-40F0-C0CA-1689-F113A7D24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E435F-6E0B-4BEE-8EFE-D8626289F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182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itacase.confnow.eu/register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hyperlink" Target="https://makeitacase.confnow.eu/register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mailto:makeitacase@societaitalianamanagement.i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101369" y="3962400"/>
            <a:ext cx="2521566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000000"/>
                </a:solidFill>
                <a:latin typeface="Calibri Light"/>
                <a:cs typeface="Calibri Light"/>
              </a:rPr>
              <a:t>Edizione</a:t>
            </a:r>
            <a:endParaRPr sz="2400" dirty="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000000"/>
                </a:solidFill>
                <a:latin typeface="Calibri Light"/>
                <a:cs typeface="Calibri Light"/>
              </a:rPr>
              <a:t>202</a:t>
            </a:r>
            <a:r>
              <a:rPr lang="it-IT" sz="2400" dirty="0">
                <a:solidFill>
                  <a:srgbClr val="000000"/>
                </a:solidFill>
                <a:latin typeface="Calibri Light"/>
                <a:cs typeface="Calibri Light"/>
              </a:rPr>
              <a:t>5</a:t>
            </a:r>
            <a:r>
              <a:rPr sz="2400" dirty="0">
                <a:solidFill>
                  <a:srgbClr val="000000"/>
                </a:solidFill>
                <a:latin typeface="Calibri Light"/>
                <a:cs typeface="Calibri Light"/>
              </a:rPr>
              <a:t>-</a:t>
            </a:r>
            <a:r>
              <a:rPr sz="2400" spc="-10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 Light"/>
                <a:cs typeface="Calibri Light"/>
              </a:rPr>
              <a:t>202</a:t>
            </a:r>
            <a:r>
              <a:rPr lang="it-IT" sz="2400" dirty="0">
                <a:solidFill>
                  <a:srgbClr val="000000"/>
                </a:solidFill>
                <a:latin typeface="Calibri Light"/>
                <a:cs typeface="Calibri Light"/>
              </a:rPr>
              <a:t>6</a:t>
            </a:r>
            <a:br>
              <a:rPr lang="it-IT" sz="2400" dirty="0">
                <a:solidFill>
                  <a:srgbClr val="000000"/>
                </a:solidFill>
                <a:latin typeface="Calibri Light"/>
                <a:cs typeface="Calibri Light"/>
              </a:rPr>
            </a:br>
            <a:br>
              <a:rPr lang="it-IT" sz="2400" dirty="0">
                <a:solidFill>
                  <a:srgbClr val="000000"/>
                </a:solidFill>
                <a:latin typeface="Calibri Light"/>
                <a:cs typeface="Calibri Light"/>
              </a:rPr>
            </a:br>
            <a:r>
              <a:rPr lang="it-IT" sz="2400" dirty="0">
                <a:solidFill>
                  <a:srgbClr val="000000"/>
                </a:solidFill>
                <a:latin typeface="Calibri Light"/>
                <a:cs typeface="Calibri Light"/>
              </a:rPr>
              <a:t>II SEMESTRE</a:t>
            </a:r>
            <a:endParaRPr sz="2400" dirty="0">
              <a:latin typeface="Calibri Light"/>
              <a:cs typeface="Calibri Light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C8221A3-E914-A0FE-7248-C9FE77FCB0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98" b="43599"/>
          <a:stretch/>
        </p:blipFill>
        <p:spPr>
          <a:xfrm>
            <a:off x="1981200" y="2743200"/>
            <a:ext cx="4761905" cy="990600"/>
          </a:xfrm>
          <a:prstGeom prst="rect">
            <a:avLst/>
          </a:prstGeom>
        </p:spPr>
      </p:pic>
      <p:pic>
        <p:nvPicPr>
          <p:cNvPr id="6" name="Google Shape;23;p15" descr="Mark Up">
            <a:extLst>
              <a:ext uri="{FF2B5EF4-FFF2-40B4-BE49-F238E27FC236}">
                <a16:creationId xmlns:a16="http://schemas.microsoft.com/office/drawing/2014/main" id="{C28884D8-0160-467A-968F-6B3D844419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20272" y="501830"/>
            <a:ext cx="1777380" cy="355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88818" y="1708720"/>
            <a:ext cx="8121015" cy="4827603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4"/>
              </a:spcBef>
            </a:pPr>
            <a:endParaRPr dirty="0">
              <a:cs typeface="Calibri Light"/>
            </a:endParaRPr>
          </a:p>
          <a:p>
            <a:pPr marL="12065">
              <a:spcBef>
                <a:spcPts val="980"/>
              </a:spcBef>
              <a:tabLst>
                <a:tab pos="302260" algn="l"/>
              </a:tabLst>
            </a:pPr>
            <a:r>
              <a:rPr lang="it-IT" b="1" spc="-5" dirty="0">
                <a:solidFill>
                  <a:srgbClr val="1F487C"/>
                </a:solidFill>
                <a:cs typeface="Calibri Light"/>
              </a:rPr>
              <a:t>1)    Descrizione del profilo dell’azienda</a:t>
            </a:r>
          </a:p>
          <a:p>
            <a:pPr marL="12065">
              <a:spcBef>
                <a:spcPts val="980"/>
              </a:spcBef>
              <a:tabLst>
                <a:tab pos="302260" algn="l"/>
              </a:tabLst>
            </a:pPr>
            <a:r>
              <a:rPr lang="it-IT" spc="-10" dirty="0">
                <a:cs typeface="Calibri Light"/>
              </a:rPr>
              <a:t>(</a:t>
            </a:r>
            <a:r>
              <a:rPr lang="it-IT" sz="1600" i="1" spc="-10" dirty="0">
                <a:cs typeface="Calibri Light"/>
              </a:rPr>
              <a:t>per esempio: </a:t>
            </a:r>
            <a:r>
              <a:rPr lang="it-IT" sz="1600" i="1" u="sng" spc="-10" dirty="0">
                <a:cs typeface="Calibri Light"/>
              </a:rPr>
              <a:t>fatturato</a:t>
            </a:r>
            <a:r>
              <a:rPr lang="it-IT" sz="1600" i="1" spc="-10" dirty="0">
                <a:cs typeface="Calibri Light"/>
              </a:rPr>
              <a:t>, </a:t>
            </a:r>
            <a:r>
              <a:rPr lang="it-IT" sz="1600" i="1" u="sng" spc="-10" dirty="0">
                <a:cs typeface="Calibri Light"/>
              </a:rPr>
              <a:t>numero di dipendenti</a:t>
            </a:r>
            <a:r>
              <a:rPr lang="it-IT" sz="1600" i="1" spc="-10" dirty="0">
                <a:cs typeface="Calibri Light"/>
              </a:rPr>
              <a:t>, </a:t>
            </a:r>
            <a:r>
              <a:rPr lang="it-IT" sz="1600" i="1" u="sng" spc="-10" dirty="0">
                <a:cs typeface="Calibri Light"/>
              </a:rPr>
              <a:t>business nei quali opera, mercati serviti ecc..).</a:t>
            </a:r>
          </a:p>
          <a:p>
            <a:pPr marL="12065">
              <a:spcBef>
                <a:spcPts val="980"/>
              </a:spcBef>
              <a:tabLst>
                <a:tab pos="302260" algn="l"/>
              </a:tabLst>
            </a:pPr>
            <a:endParaRPr lang="it-IT" u="sng" dirty="0">
              <a:cs typeface="Calibri Light"/>
            </a:endParaRPr>
          </a:p>
          <a:p>
            <a:pPr marL="12065">
              <a:lnSpc>
                <a:spcPct val="100000"/>
              </a:lnSpc>
              <a:spcBef>
                <a:spcPts val="980"/>
              </a:spcBef>
              <a:tabLst>
                <a:tab pos="302260" algn="l"/>
              </a:tabLst>
            </a:pPr>
            <a:r>
              <a:rPr lang="it-IT" b="1" spc="-5" dirty="0">
                <a:solidFill>
                  <a:srgbClr val="1F487C"/>
                </a:solidFill>
                <a:cs typeface="Calibri Light"/>
              </a:rPr>
              <a:t>2)    Analisi del contesto competitivo</a:t>
            </a:r>
            <a:endParaRPr lang="it-IT" i="1" spc="-10" dirty="0">
              <a:cs typeface="Calibri Light"/>
            </a:endParaRPr>
          </a:p>
          <a:p>
            <a:pPr marL="12065">
              <a:lnSpc>
                <a:spcPct val="100000"/>
              </a:lnSpc>
              <a:spcBef>
                <a:spcPts val="980"/>
              </a:spcBef>
              <a:tabLst>
                <a:tab pos="302260" algn="l"/>
              </a:tabLst>
            </a:pPr>
            <a:r>
              <a:rPr lang="it-IT" sz="1600" i="1" spc="-10" dirty="0">
                <a:cs typeface="Calibri Light"/>
              </a:rPr>
              <a:t>(per esempio: </a:t>
            </a:r>
            <a:r>
              <a:rPr lang="it-IT" sz="1600" i="1" u="sng" spc="-10" dirty="0">
                <a:cs typeface="Calibri Light"/>
              </a:rPr>
              <a:t>analisi della concorrenza</a:t>
            </a:r>
            <a:r>
              <a:rPr lang="it-IT" sz="1600" i="1" spc="-10" dirty="0">
                <a:cs typeface="Calibri Light"/>
              </a:rPr>
              <a:t>, </a:t>
            </a:r>
            <a:r>
              <a:rPr lang="it-IT" sz="1600" i="1" u="sng" spc="-10" dirty="0">
                <a:cs typeface="Calibri Light"/>
              </a:rPr>
              <a:t>analisi della catena del valore</a:t>
            </a:r>
            <a:r>
              <a:rPr lang="it-IT" sz="1600" i="1" spc="-10" dirty="0">
                <a:cs typeface="Calibri Light"/>
              </a:rPr>
              <a:t>, analisi </a:t>
            </a:r>
            <a:r>
              <a:rPr lang="it-IT" sz="1600" i="1" u="sng" spc="-10" dirty="0">
                <a:cs typeface="Calibri Light"/>
              </a:rPr>
              <a:t>delle 5 forze competitive</a:t>
            </a:r>
            <a:r>
              <a:rPr lang="it-IT" sz="1600" i="1" spc="-10" dirty="0">
                <a:cs typeface="Calibri Light"/>
              </a:rPr>
              <a:t>, </a:t>
            </a:r>
            <a:r>
              <a:rPr lang="it-IT" sz="1600" i="1" u="sng" spc="-10" dirty="0">
                <a:cs typeface="Calibri Light"/>
              </a:rPr>
              <a:t>analisi SWOT </a:t>
            </a:r>
            <a:r>
              <a:rPr lang="it-IT" sz="1600" i="1" spc="-10" dirty="0">
                <a:cs typeface="Calibri Light"/>
              </a:rPr>
              <a:t>ecc..).</a:t>
            </a:r>
          </a:p>
          <a:p>
            <a:pPr marL="12065">
              <a:lnSpc>
                <a:spcPct val="100000"/>
              </a:lnSpc>
              <a:spcBef>
                <a:spcPts val="980"/>
              </a:spcBef>
              <a:tabLst>
                <a:tab pos="302260" algn="l"/>
              </a:tabLst>
            </a:pPr>
            <a:endParaRPr lang="it-IT" spc="-10" dirty="0">
              <a:cs typeface="Calibri Light"/>
            </a:endParaRPr>
          </a:p>
          <a:p>
            <a:pPr marL="12065">
              <a:lnSpc>
                <a:spcPct val="100000"/>
              </a:lnSpc>
              <a:spcBef>
                <a:spcPts val="980"/>
              </a:spcBef>
              <a:tabLst>
                <a:tab pos="302260" algn="l"/>
              </a:tabLst>
            </a:pPr>
            <a:r>
              <a:rPr lang="it-IT" b="1" spc="-5" dirty="0">
                <a:solidFill>
                  <a:srgbClr val="1F487C"/>
                </a:solidFill>
                <a:cs typeface="Calibri Light"/>
              </a:rPr>
              <a:t>3)    Focus su un aspetto gestionale</a:t>
            </a:r>
            <a:endParaRPr lang="it-IT" spc="-10" dirty="0">
              <a:cs typeface="Calibri Light"/>
            </a:endParaRPr>
          </a:p>
          <a:p>
            <a:pPr marL="12065">
              <a:lnSpc>
                <a:spcPct val="100000"/>
              </a:lnSpc>
              <a:spcBef>
                <a:spcPts val="980"/>
              </a:spcBef>
              <a:tabLst>
                <a:tab pos="302260" algn="l"/>
              </a:tabLst>
            </a:pPr>
            <a:r>
              <a:rPr lang="it-IT" i="1" spc="-10" dirty="0">
                <a:cs typeface="Calibri Light"/>
              </a:rPr>
              <a:t>(</a:t>
            </a:r>
            <a:r>
              <a:rPr lang="it-IT" sz="1600" i="1" spc="-10" dirty="0">
                <a:cs typeface="Calibri Light"/>
              </a:rPr>
              <a:t>per esempio: strategie corporate, gestione delle </a:t>
            </a:r>
            <a:r>
              <a:rPr lang="it-IT" sz="1600" i="1" spc="-10" dirty="0" err="1">
                <a:cs typeface="Calibri Light"/>
              </a:rPr>
              <a:t>operations</a:t>
            </a:r>
            <a:r>
              <a:rPr lang="it-IT" sz="1600" i="1" spc="-10" dirty="0">
                <a:cs typeface="Calibri Light"/>
              </a:rPr>
              <a:t>, strategie di marketing, analisi economico-finanziaria, ecc.).</a:t>
            </a:r>
          </a:p>
          <a:p>
            <a:pPr marL="12065">
              <a:lnSpc>
                <a:spcPct val="100000"/>
              </a:lnSpc>
              <a:spcBef>
                <a:spcPts val="980"/>
              </a:spcBef>
              <a:tabLst>
                <a:tab pos="302260" algn="l"/>
              </a:tabLst>
            </a:pPr>
            <a:endParaRPr lang="it-IT" spc="-10" dirty="0">
              <a:cs typeface="Calibri Light"/>
            </a:endParaRPr>
          </a:p>
          <a:p>
            <a:pPr marL="12065">
              <a:lnSpc>
                <a:spcPct val="100000"/>
              </a:lnSpc>
              <a:spcBef>
                <a:spcPts val="980"/>
              </a:spcBef>
              <a:tabLst>
                <a:tab pos="302260" algn="l"/>
              </a:tabLst>
            </a:pPr>
            <a:r>
              <a:rPr lang="it-IT" b="1" spc="-5" dirty="0">
                <a:solidFill>
                  <a:srgbClr val="1F487C"/>
                </a:solidFill>
                <a:cs typeface="Calibri Light"/>
              </a:rPr>
              <a:t>4)    Formulazione delle raccomandazioni per incrementare il valore generato.</a:t>
            </a:r>
            <a:endParaRPr dirty="0">
              <a:cs typeface="Calibri Light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610600" y="6428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9</a:t>
            </a:r>
          </a:p>
        </p:txBody>
      </p:sp>
      <p:sp>
        <p:nvSpPr>
          <p:cNvPr id="7" name="object 2"/>
          <p:cNvSpPr txBox="1">
            <a:spLocks noGrp="1"/>
          </p:cNvSpPr>
          <p:nvPr>
            <p:ph type="title" idx="4294967295"/>
          </p:nvPr>
        </p:nvSpPr>
        <p:spPr>
          <a:xfrm>
            <a:off x="2229145" y="431325"/>
            <a:ext cx="468570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-5" dirty="0"/>
              <a:t> Format della presentazione</a:t>
            </a:r>
            <a:endParaRPr sz="1100" spc="-1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88818" y="1286070"/>
            <a:ext cx="7640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pc="-15" dirty="0">
                <a:cs typeface="Calibri Light"/>
              </a:rPr>
              <a:t>Realizzazione</a:t>
            </a:r>
            <a:r>
              <a:rPr lang="it-IT" b="1" spc="35" dirty="0">
                <a:cs typeface="Calibri Light"/>
              </a:rPr>
              <a:t> </a:t>
            </a:r>
            <a:r>
              <a:rPr lang="it-IT" b="1" dirty="0">
                <a:cs typeface="Calibri Light"/>
              </a:rPr>
              <a:t>di </a:t>
            </a:r>
            <a:r>
              <a:rPr lang="it-IT" b="1" spc="-5" dirty="0">
                <a:cs typeface="Calibri Light"/>
              </a:rPr>
              <a:t>una</a:t>
            </a:r>
            <a:r>
              <a:rPr lang="it-IT" b="1" spc="10" dirty="0">
                <a:cs typeface="Calibri Light"/>
              </a:rPr>
              <a:t> </a:t>
            </a:r>
            <a:r>
              <a:rPr lang="it-IT" b="1" spc="-15" dirty="0">
                <a:cs typeface="Calibri Light"/>
              </a:rPr>
              <a:t>presentazione</a:t>
            </a:r>
            <a:r>
              <a:rPr lang="it-IT" b="1" spc="35" dirty="0">
                <a:cs typeface="Calibri Light"/>
              </a:rPr>
              <a:t> </a:t>
            </a:r>
            <a:r>
              <a:rPr lang="it-IT" b="1" spc="-5" dirty="0">
                <a:cs typeface="Calibri Light"/>
              </a:rPr>
              <a:t>in</a:t>
            </a:r>
            <a:r>
              <a:rPr lang="it-IT" b="1" spc="10" dirty="0">
                <a:cs typeface="Calibri Light"/>
              </a:rPr>
              <a:t> </a:t>
            </a:r>
            <a:r>
              <a:rPr lang="it-IT" b="1" spc="-10" dirty="0">
                <a:cs typeface="Calibri Light"/>
              </a:rPr>
              <a:t>PPT</a:t>
            </a:r>
            <a:r>
              <a:rPr lang="it-IT" b="1" spc="5" dirty="0">
                <a:cs typeface="Calibri Light"/>
              </a:rPr>
              <a:t> </a:t>
            </a:r>
            <a:r>
              <a:rPr lang="it-IT" spc="-5" dirty="0">
                <a:cs typeface="Calibri Light"/>
              </a:rPr>
              <a:t>che </a:t>
            </a:r>
            <a:r>
              <a:rPr lang="it-IT" u="sng" spc="-5" dirty="0">
                <a:cs typeface="Calibri Light"/>
              </a:rPr>
              <a:t>può</a:t>
            </a:r>
            <a:r>
              <a:rPr lang="it-IT" spc="-5" dirty="0">
                <a:cs typeface="Calibri Light"/>
              </a:rPr>
              <a:t> seguire la seguente struttura (</a:t>
            </a:r>
            <a:r>
              <a:rPr lang="it-IT" u="sng" spc="-5" dirty="0">
                <a:cs typeface="Calibri Light"/>
              </a:rPr>
              <a:t>raccomandata ma non obbligata</a:t>
            </a:r>
            <a:r>
              <a:rPr lang="it-IT" spc="-5" dirty="0">
                <a:cs typeface="Calibri Light"/>
              </a:rPr>
              <a:t>):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187662" y="344950"/>
            <a:ext cx="56990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-15" dirty="0"/>
              <a:t>Processo di selezione</a:t>
            </a:r>
            <a:endParaRPr sz="3200" spc="-15" dirty="0"/>
          </a:p>
        </p:txBody>
      </p:sp>
      <p:sp>
        <p:nvSpPr>
          <p:cNvPr id="3" name="object 3"/>
          <p:cNvSpPr/>
          <p:nvPr/>
        </p:nvSpPr>
        <p:spPr>
          <a:xfrm>
            <a:off x="228600" y="990600"/>
            <a:ext cx="9144000" cy="45719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ttangolo arrotondato 4"/>
          <p:cNvSpPr/>
          <p:nvPr/>
        </p:nvSpPr>
        <p:spPr>
          <a:xfrm>
            <a:off x="415131" y="1133204"/>
            <a:ext cx="3090069" cy="11887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629876" y="1143001"/>
            <a:ext cx="2856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pc="-5" dirty="0"/>
              <a:t>Il</a:t>
            </a:r>
            <a:r>
              <a:rPr lang="it-IT" spc="-10" dirty="0"/>
              <a:t> </a:t>
            </a:r>
            <a:r>
              <a:rPr lang="it-IT" b="1" spc="-15" dirty="0"/>
              <a:t>docente</a:t>
            </a:r>
            <a:r>
              <a:rPr lang="it-IT" b="1" spc="5" dirty="0"/>
              <a:t> </a:t>
            </a:r>
            <a:r>
              <a:rPr lang="it-IT" b="1" spc="-15" dirty="0"/>
              <a:t>titolare</a:t>
            </a:r>
            <a:r>
              <a:rPr lang="it-IT" b="1" spc="5" dirty="0"/>
              <a:t> </a:t>
            </a:r>
            <a:r>
              <a:rPr lang="it-IT" spc="-10" dirty="0"/>
              <a:t>di ciascun insegnamento</a:t>
            </a:r>
            <a:r>
              <a:rPr lang="it-IT" spc="80" dirty="0"/>
              <a:t> </a:t>
            </a:r>
            <a:r>
              <a:rPr lang="it-IT" spc="-15" dirty="0"/>
              <a:t>sceglierà</a:t>
            </a:r>
            <a:r>
              <a:rPr lang="it-IT" spc="20" dirty="0"/>
              <a:t> </a:t>
            </a:r>
            <a:r>
              <a:rPr lang="it-IT" dirty="0"/>
              <a:t>i</a:t>
            </a:r>
            <a:r>
              <a:rPr lang="it-IT" spc="5" dirty="0"/>
              <a:t> </a:t>
            </a:r>
            <a:r>
              <a:rPr lang="it-IT" spc="-10" dirty="0"/>
              <a:t>migliori </a:t>
            </a:r>
            <a:r>
              <a:rPr lang="it-IT" b="1" spc="-10" dirty="0"/>
              <a:t>3 </a:t>
            </a:r>
            <a:r>
              <a:rPr lang="it-IT" b="1" spc="-20" dirty="0"/>
              <a:t>elaborati</a:t>
            </a:r>
            <a:r>
              <a:rPr lang="it-IT" b="1" dirty="0"/>
              <a:t> </a:t>
            </a:r>
            <a:r>
              <a:rPr lang="it-IT" spc="-5" dirty="0"/>
              <a:t>della propria aula</a:t>
            </a:r>
            <a:endParaRPr lang="it-IT" dirty="0"/>
          </a:p>
        </p:txBody>
      </p:sp>
      <p:sp>
        <p:nvSpPr>
          <p:cNvPr id="8" name="Rettangolo arrotondato 7"/>
          <p:cNvSpPr/>
          <p:nvPr/>
        </p:nvSpPr>
        <p:spPr>
          <a:xfrm>
            <a:off x="3810000" y="2667002"/>
            <a:ext cx="5034479" cy="12003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4024744" y="2667000"/>
            <a:ext cx="4700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6">
              <a:lnSpc>
                <a:spcPct val="100000"/>
              </a:lnSpc>
              <a:spcBef>
                <a:spcPts val="1005"/>
              </a:spcBef>
              <a:tabLst>
                <a:tab pos="485140" algn="l"/>
                <a:tab pos="485775" algn="l"/>
              </a:tabLst>
            </a:pPr>
            <a:r>
              <a:rPr lang="it-IT" spc="-5" dirty="0"/>
              <a:t>Tra tutti gli elaborati pervenuti, una</a:t>
            </a:r>
            <a:r>
              <a:rPr lang="it-IT" spc="5" dirty="0"/>
              <a:t> </a:t>
            </a:r>
            <a:r>
              <a:rPr lang="it-IT" b="1" spc="-10" dirty="0"/>
              <a:t>giuria</a:t>
            </a:r>
            <a:r>
              <a:rPr lang="it-IT" spc="25" dirty="0"/>
              <a:t> </a:t>
            </a:r>
            <a:r>
              <a:rPr lang="it-IT" spc="-15" dirty="0"/>
              <a:t>selezionerà</a:t>
            </a:r>
            <a:r>
              <a:rPr lang="it-IT" spc="25" dirty="0"/>
              <a:t> il </a:t>
            </a:r>
            <a:r>
              <a:rPr lang="it-IT" b="1" spc="25" dirty="0"/>
              <a:t>miglior elaborato a livello di sede </a:t>
            </a:r>
            <a:r>
              <a:rPr lang="it-IT" spc="25" dirty="0"/>
              <a:t>e tra questi i </a:t>
            </a:r>
            <a:r>
              <a:rPr lang="it-IT" b="1" spc="-10" dirty="0"/>
              <a:t>3</a:t>
            </a:r>
            <a:r>
              <a:rPr lang="it-IT" spc="-10" dirty="0"/>
              <a:t> </a:t>
            </a:r>
            <a:r>
              <a:rPr lang="it-IT" b="1" spc="-15" dirty="0"/>
              <a:t>migliori elaborati </a:t>
            </a:r>
            <a:r>
              <a:rPr lang="it-IT" spc="-15" dirty="0"/>
              <a:t>a livello nazionale</a:t>
            </a:r>
            <a:endParaRPr lang="it-IT" spc="-1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8534400" y="64008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12</a:t>
            </a:r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CE59F321-993B-EC82-FE5C-E389A8FD599E}"/>
              </a:ext>
            </a:extLst>
          </p:cNvPr>
          <p:cNvSpPr/>
          <p:nvPr/>
        </p:nvSpPr>
        <p:spPr>
          <a:xfrm>
            <a:off x="3505200" y="1494914"/>
            <a:ext cx="266700" cy="510301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arrotondato 7">
            <a:extLst>
              <a:ext uri="{FF2B5EF4-FFF2-40B4-BE49-F238E27FC236}">
                <a16:creationId xmlns:a16="http://schemas.microsoft.com/office/drawing/2014/main" id="{FDCF5F1F-79E6-4551-3569-D954BAF0830B}"/>
              </a:ext>
            </a:extLst>
          </p:cNvPr>
          <p:cNvSpPr/>
          <p:nvPr/>
        </p:nvSpPr>
        <p:spPr>
          <a:xfrm>
            <a:off x="415132" y="4191000"/>
            <a:ext cx="8429348" cy="19322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A1CBE14-216D-C9F9-DB87-B285BDCE8514}"/>
              </a:ext>
            </a:extLst>
          </p:cNvPr>
          <p:cNvSpPr txBox="1"/>
          <p:nvPr/>
        </p:nvSpPr>
        <p:spPr>
          <a:xfrm>
            <a:off x="704350" y="4637810"/>
            <a:ext cx="8128999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306">
              <a:lnSpc>
                <a:spcPct val="100000"/>
              </a:lnSpc>
              <a:spcBef>
                <a:spcPts val="1005"/>
              </a:spcBef>
              <a:tabLst>
                <a:tab pos="485140" algn="l"/>
                <a:tab pos="485775" algn="l"/>
              </a:tabLst>
            </a:pPr>
            <a:r>
              <a:rPr lang="it-IT" spc="-15" dirty="0"/>
              <a:t>I 3 gruppi vincitori del </a:t>
            </a:r>
            <a:r>
              <a:rPr lang="it-IT" b="1" spc="-15" dirty="0"/>
              <a:t>II semestre</a:t>
            </a:r>
            <a:r>
              <a:rPr lang="it-IT" spc="-15" dirty="0"/>
              <a:t> riceveranno </a:t>
            </a:r>
            <a:r>
              <a:rPr lang="it-IT" b="1" spc="-15" dirty="0"/>
              <a:t>un attestato di riconoscimento </a:t>
            </a:r>
            <a:r>
              <a:rPr lang="it-IT" spc="-15" dirty="0"/>
              <a:t>e potranno </a:t>
            </a:r>
            <a:r>
              <a:rPr lang="it-IT" b="1" spc="-15" dirty="0"/>
              <a:t>pubblicare il loro caso sulla rivista Mark Up </a:t>
            </a:r>
            <a:r>
              <a:rPr lang="it-IT" spc="-15" dirty="0"/>
              <a:t>online.</a:t>
            </a:r>
          </a:p>
          <a:p>
            <a:pPr marL="27306">
              <a:lnSpc>
                <a:spcPct val="100000"/>
              </a:lnSpc>
              <a:spcBef>
                <a:spcPts val="1005"/>
              </a:spcBef>
              <a:tabLst>
                <a:tab pos="485140" algn="l"/>
                <a:tab pos="485775" algn="l"/>
              </a:tabLst>
            </a:pPr>
            <a:r>
              <a:rPr lang="it-IT" spc="-15" dirty="0"/>
              <a:t>I vincitori riceveranno inoltre </a:t>
            </a:r>
            <a:r>
              <a:rPr lang="it-IT" b="1" spc="-15" dirty="0"/>
              <a:t>visibilità su tutti i canali di comunicazione SIMA </a:t>
            </a:r>
            <a:r>
              <a:rPr lang="it-IT" spc="-15" dirty="0"/>
              <a:t>(sito, social, newsletter).</a:t>
            </a:r>
          </a:p>
        </p:txBody>
      </p:sp>
      <p:sp>
        <p:nvSpPr>
          <p:cNvPr id="28" name="Freccia destra 27">
            <a:extLst>
              <a:ext uri="{FF2B5EF4-FFF2-40B4-BE49-F238E27FC236}">
                <a16:creationId xmlns:a16="http://schemas.microsoft.com/office/drawing/2014/main" id="{78CF7DB1-06C3-D6B0-66C6-8AC2D10743D3}"/>
              </a:ext>
            </a:extLst>
          </p:cNvPr>
          <p:cNvSpPr/>
          <p:nvPr/>
        </p:nvSpPr>
        <p:spPr>
          <a:xfrm rot="5400000">
            <a:off x="5762590" y="3836672"/>
            <a:ext cx="322695" cy="4217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arrotondato 4">
            <a:extLst>
              <a:ext uri="{FF2B5EF4-FFF2-40B4-BE49-F238E27FC236}">
                <a16:creationId xmlns:a16="http://schemas.microsoft.com/office/drawing/2014/main" id="{625B95BB-E93B-1B6E-1B41-B1DD8A067353}"/>
              </a:ext>
            </a:extLst>
          </p:cNvPr>
          <p:cNvSpPr/>
          <p:nvPr/>
        </p:nvSpPr>
        <p:spPr>
          <a:xfrm>
            <a:off x="3810000" y="1143002"/>
            <a:ext cx="3090069" cy="12188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C1D9E9F-ABEA-B16F-3255-92EAA6079A27}"/>
              </a:ext>
            </a:extLst>
          </p:cNvPr>
          <p:cNvSpPr txBox="1"/>
          <p:nvPr/>
        </p:nvSpPr>
        <p:spPr>
          <a:xfrm>
            <a:off x="4024744" y="1152798"/>
            <a:ext cx="29829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pc="-5" dirty="0"/>
              <a:t>Solo i </a:t>
            </a:r>
            <a:r>
              <a:rPr lang="it-IT" spc="-10" dirty="0"/>
              <a:t>3 </a:t>
            </a:r>
            <a:r>
              <a:rPr lang="it-IT" spc="-20" dirty="0"/>
              <a:t>elaborati</a:t>
            </a:r>
            <a:r>
              <a:rPr lang="it-IT" dirty="0"/>
              <a:t> </a:t>
            </a:r>
            <a:r>
              <a:rPr lang="it-IT" spc="-5" dirty="0"/>
              <a:t>selezionati</a:t>
            </a:r>
            <a:r>
              <a:rPr lang="it-IT" spc="-15" dirty="0"/>
              <a:t> a livello locale saranno </a:t>
            </a:r>
            <a:r>
              <a:rPr lang="it-IT" b="1" spc="-15" dirty="0"/>
              <a:t>inviati alla segreteria organizzativa </a:t>
            </a:r>
            <a:r>
              <a:rPr lang="it-IT" spc="-15" dirty="0"/>
              <a:t>della SIMA</a:t>
            </a:r>
          </a:p>
          <a:p>
            <a:endParaRPr lang="it-IT" dirty="0"/>
          </a:p>
        </p:txBody>
      </p:sp>
      <p:sp>
        <p:nvSpPr>
          <p:cNvPr id="18" name="Freccia destra 17">
            <a:extLst>
              <a:ext uri="{FF2B5EF4-FFF2-40B4-BE49-F238E27FC236}">
                <a16:creationId xmlns:a16="http://schemas.microsoft.com/office/drawing/2014/main" id="{0145EBCF-922A-AEB1-2196-241E8C40FA0B}"/>
              </a:ext>
            </a:extLst>
          </p:cNvPr>
          <p:cNvSpPr/>
          <p:nvPr/>
        </p:nvSpPr>
        <p:spPr>
          <a:xfrm rot="5400000">
            <a:off x="5762590" y="2312672"/>
            <a:ext cx="322695" cy="421752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Immagine 1030" descr="Donna d’affari sorridente mentre regge un cartello">
            <a:extLst>
              <a:ext uri="{FF2B5EF4-FFF2-40B4-BE49-F238E27FC236}">
                <a16:creationId xmlns:a16="http://schemas.microsoft.com/office/drawing/2014/main" id="{D5767730-BA28-A0B7-5D91-69ECC3B097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809"/>
          <a:stretch/>
        </p:blipFill>
        <p:spPr>
          <a:xfrm>
            <a:off x="3658773" y="5001399"/>
            <a:ext cx="1932075" cy="16764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928112" y="570084"/>
            <a:ext cx="32877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-60" dirty="0"/>
              <a:t>Criteri di valutazione</a:t>
            </a:r>
            <a:endParaRPr sz="3200" spc="-15" dirty="0"/>
          </a:p>
        </p:txBody>
      </p:sp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30" name="Picture 6" descr="5 set di dati del mondo reale per affinare le tue capacità di analisi dei  dati esplorativ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714" y="2867624"/>
            <a:ext cx="1973612" cy="131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me scrivere un business plan in 8 passaggi - Blog | Consulting Italia  Group S.p.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07" y="4171929"/>
            <a:ext cx="1858133" cy="104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1099213" y="1927293"/>
            <a:ext cx="2907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spc="-15" dirty="0"/>
              <a:t>Scelta del caso</a:t>
            </a:r>
          </a:p>
          <a:p>
            <a:pPr algn="ctr"/>
            <a:r>
              <a:rPr lang="en-US" dirty="0" err="1"/>
              <a:t>Imprese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operano</a:t>
            </a:r>
            <a:r>
              <a:rPr lang="en-US" dirty="0"/>
              <a:t> in </a:t>
            </a:r>
            <a:r>
              <a:rPr lang="en-US" dirty="0" err="1"/>
              <a:t>settori</a:t>
            </a:r>
            <a:r>
              <a:rPr lang="en-US" dirty="0"/>
              <a:t> </a:t>
            </a:r>
            <a:r>
              <a:rPr lang="en-US" dirty="0" err="1"/>
              <a:t>strategici</a:t>
            </a:r>
            <a:r>
              <a:rPr lang="en-US" dirty="0"/>
              <a:t> per il </a:t>
            </a:r>
            <a:r>
              <a:rPr lang="en-US" dirty="0" err="1"/>
              <a:t>Paese</a:t>
            </a:r>
            <a:r>
              <a:rPr lang="it-IT" dirty="0"/>
              <a:t> 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5867400" y="2096869"/>
            <a:ext cx="2111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="1" spc="-15" dirty="0"/>
              <a:t>Capacità di analisi</a:t>
            </a:r>
            <a:r>
              <a:rPr lang="it-IT" b="1" spc="40" dirty="0"/>
              <a:t> e c</a:t>
            </a:r>
            <a:r>
              <a:rPr lang="it-IT" b="1" spc="-15" dirty="0"/>
              <a:t>ompletezza 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3505200" y="5754469"/>
            <a:ext cx="3182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spc="-15" dirty="0"/>
              <a:t>Chiarezza e</a:t>
            </a:r>
          </a:p>
          <a:p>
            <a:pPr algn="ctr"/>
            <a:r>
              <a:rPr lang="it-IT" b="1" spc="-15" dirty="0"/>
              <a:t>comunicazione</a:t>
            </a:r>
            <a:r>
              <a:rPr lang="it-IT" b="1" spc="40" dirty="0"/>
              <a:t> 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-294175" y="3429000"/>
            <a:ext cx="3298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spc="-15" dirty="0"/>
              <a:t>Fattibilità dell’idea </a:t>
            </a:r>
          </a:p>
          <a:p>
            <a:pPr algn="ctr"/>
            <a:r>
              <a:rPr lang="it-IT" b="1" spc="-15" dirty="0"/>
              <a:t>proposta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8534400" y="64008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13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DA7C498-F587-D598-6531-01825F0B20A1}"/>
              </a:ext>
            </a:extLst>
          </p:cNvPr>
          <p:cNvSpPr txBox="1"/>
          <p:nvPr/>
        </p:nvSpPr>
        <p:spPr>
          <a:xfrm>
            <a:off x="2960273" y="3494200"/>
            <a:ext cx="33922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spc="-15" dirty="0"/>
              <a:t>Innovatività delle proposte </a:t>
            </a:r>
          </a:p>
          <a:p>
            <a:pPr algn="ctr"/>
            <a:r>
              <a:rPr lang="it-IT" spc="-15" dirty="0"/>
              <a:t>N</a:t>
            </a:r>
            <a:r>
              <a:rPr lang="it-IT" dirty="0"/>
              <a:t>ella prospettiva della sostenibilità e/o della transizione digitale ed energetica</a:t>
            </a:r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3BA4AEF-4887-70F6-A4C5-71913E48A423}"/>
              </a:ext>
            </a:extLst>
          </p:cNvPr>
          <p:cNvCxnSpPr/>
          <p:nvPr/>
        </p:nvCxnSpPr>
        <p:spPr>
          <a:xfrm flipH="1">
            <a:off x="6096000" y="3730050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32B1AA17-36E3-C270-FB1B-6FBBC0E84A91}"/>
              </a:ext>
            </a:extLst>
          </p:cNvPr>
          <p:cNvCxnSpPr/>
          <p:nvPr/>
        </p:nvCxnSpPr>
        <p:spPr>
          <a:xfrm flipH="1">
            <a:off x="2690797" y="3741381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26">
            <a:extLst>
              <a:ext uri="{FF2B5EF4-FFF2-40B4-BE49-F238E27FC236}">
                <a16:creationId xmlns:a16="http://schemas.microsoft.com/office/drawing/2014/main" id="{195B600B-D7EB-3A74-93B6-D169906959CA}"/>
              </a:ext>
            </a:extLst>
          </p:cNvPr>
          <p:cNvCxnSpPr>
            <a:cxnSpLocks/>
          </p:cNvCxnSpPr>
          <p:nvPr/>
        </p:nvCxnSpPr>
        <p:spPr>
          <a:xfrm>
            <a:off x="4006863" y="2457732"/>
            <a:ext cx="13271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3999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ttangolo 5"/>
          <p:cNvSpPr/>
          <p:nvPr/>
        </p:nvSpPr>
        <p:spPr>
          <a:xfrm>
            <a:off x="339258" y="3016863"/>
            <a:ext cx="40386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spc="-5" dirty="0">
                <a:solidFill>
                  <a:srgbClr val="1F487C"/>
                </a:solidFill>
                <a:cs typeface="Calibri Light"/>
              </a:rPr>
              <a:t>Presentazione di massimo 15 slides </a:t>
            </a:r>
            <a:r>
              <a:rPr lang="it-IT" spc="-5" dirty="0">
                <a:cs typeface="Calibri Light"/>
              </a:rPr>
              <a:t>comprensive di figure.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3143545" y="561533"/>
            <a:ext cx="285690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rgbClr val="375F92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it-IT" sz="3200" kern="0" spc="-5" dirty="0"/>
              <a:t> Output richiesto</a:t>
            </a:r>
            <a:endParaRPr lang="it-IT" sz="1100" kern="0" spc="-10" dirty="0"/>
          </a:p>
        </p:txBody>
      </p:sp>
      <p:pic>
        <p:nvPicPr>
          <p:cNvPr id="8194" name="Picture 2" descr="Come fare una presentazione PowerPoint educativa - Velocemente / Attività  commerciale | Sviluppo di siti Web, giochi per computer e applicazioni  mobili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45" y="1391921"/>
            <a:ext cx="2133600" cy="158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5612174" y="2990286"/>
            <a:ext cx="2998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spc="-5" dirty="0">
                <a:solidFill>
                  <a:srgbClr val="1F487C"/>
                </a:solidFill>
                <a:cs typeface="Calibri Light"/>
              </a:rPr>
              <a:t>Video e audio </a:t>
            </a:r>
            <a:r>
              <a:rPr lang="it-IT" spc="-5" dirty="0">
                <a:cs typeface="Calibri Light"/>
              </a:rPr>
              <a:t>(opzionali).</a:t>
            </a:r>
          </a:p>
          <a:p>
            <a:endParaRPr lang="it-IT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874" y="1472929"/>
            <a:ext cx="1272454" cy="1272454"/>
          </a:xfrm>
          <a:prstGeom prst="rect">
            <a:avLst/>
          </a:prstGeom>
        </p:spPr>
      </p:pic>
      <p:pic>
        <p:nvPicPr>
          <p:cNvPr id="8204" name="Picture 12" descr="icona-video-15 - Produzione fuochi d&amp;#39;artificio, spettacoli pirotecnici e  piromusicali, matrimoni, even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163" y="1448930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1721603" y="3923798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u="sng" spc="-5" dirty="0">
                <a:solidFill>
                  <a:srgbClr val="FF0000"/>
                </a:solidFill>
                <a:cs typeface="Calibri Light"/>
              </a:rPr>
              <a:t>SOLO I GRUPPI VINCITORI SELEZIONATI DAL DOCENTE DOVRANNO CARICARE I LAVORI SUL SITO DELLA SIMA 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8534400" y="64008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11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62E8FE8-4EDA-A2C3-213F-C8856D89C5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1026"/>
          <a:stretch/>
        </p:blipFill>
        <p:spPr>
          <a:xfrm>
            <a:off x="2552698" y="4833738"/>
            <a:ext cx="4038602" cy="144303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e 23"/>
          <p:cNvSpPr/>
          <p:nvPr/>
        </p:nvSpPr>
        <p:spPr>
          <a:xfrm>
            <a:off x="4324011" y="3886200"/>
            <a:ext cx="2048604" cy="3706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743676" y="560602"/>
            <a:ext cx="365664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" dirty="0"/>
              <a:t>Informazioni</a:t>
            </a:r>
            <a:r>
              <a:rPr sz="3200" spc="-20" dirty="0"/>
              <a:t> pratiche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2113" y="4696860"/>
            <a:ext cx="3819035" cy="10964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63880">
              <a:lnSpc>
                <a:spcPct val="106800"/>
              </a:lnSpc>
              <a:spcBef>
                <a:spcPts val="100"/>
              </a:spcBef>
            </a:pPr>
            <a:endParaRPr lang="it-IT" sz="2200" b="1" spc="-55" dirty="0">
              <a:solidFill>
                <a:srgbClr val="1F487C"/>
              </a:solidFill>
              <a:cs typeface="Calibri Light"/>
            </a:endParaRPr>
          </a:p>
          <a:p>
            <a:pPr marL="355600" marR="563880" indent="-342900">
              <a:lnSpc>
                <a:spcPct val="1068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it-IT" sz="2200" b="1" spc="-20" dirty="0">
                <a:solidFill>
                  <a:srgbClr val="1F487C"/>
                </a:solidFill>
                <a:cs typeface="Calibri Light"/>
              </a:rPr>
              <a:t>C</a:t>
            </a:r>
            <a:r>
              <a:rPr sz="2200" b="1" spc="-20" dirty="0" err="1">
                <a:solidFill>
                  <a:srgbClr val="1F487C"/>
                </a:solidFill>
                <a:cs typeface="Calibri Light"/>
              </a:rPr>
              <a:t>onsegna</a:t>
            </a:r>
            <a:r>
              <a:rPr lang="it-IT" sz="2200" b="1" spc="-20" dirty="0">
                <a:solidFill>
                  <a:srgbClr val="1F487C"/>
                </a:solidFill>
                <a:cs typeface="Calibri Light"/>
              </a:rPr>
              <a:t> interna per la valutazione del docente</a:t>
            </a:r>
            <a:endParaRPr lang="it-IT" sz="2200" spc="-90" dirty="0">
              <a:solidFill>
                <a:srgbClr val="1F487C"/>
              </a:solidFill>
              <a:cs typeface="Calibri Light"/>
            </a:endParaRPr>
          </a:p>
        </p:txBody>
      </p:sp>
      <p:pic>
        <p:nvPicPr>
          <p:cNvPr id="9220" name="Picture 4" descr="Should you ask for an extension of a deadline? This is the right answer -  Times of In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17" y="2814317"/>
            <a:ext cx="1199422" cy="89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385817" y="3925878"/>
            <a:ext cx="5395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200" b="1" spc="-15" dirty="0">
                <a:solidFill>
                  <a:srgbClr val="1F487C"/>
                </a:solidFill>
                <a:cs typeface="Calibri Light"/>
              </a:rPr>
              <a:t>Date</a:t>
            </a:r>
            <a:r>
              <a:rPr lang="it-IT" sz="2200" b="1" spc="-95" dirty="0">
                <a:solidFill>
                  <a:srgbClr val="1F487C"/>
                </a:solidFill>
                <a:cs typeface="Calibri Light"/>
              </a:rPr>
              <a:t> </a:t>
            </a:r>
            <a:r>
              <a:rPr lang="it-IT" sz="2200" b="1" spc="-20" dirty="0">
                <a:solidFill>
                  <a:srgbClr val="1F487C"/>
                </a:solidFill>
                <a:cs typeface="Calibri Light"/>
              </a:rPr>
              <a:t>consegna</a:t>
            </a:r>
            <a:r>
              <a:rPr lang="it-IT" sz="2200" b="1" spc="-95" dirty="0">
                <a:solidFill>
                  <a:srgbClr val="1F487C"/>
                </a:solidFill>
                <a:cs typeface="Calibri Light"/>
              </a:rPr>
              <a:t> </a:t>
            </a:r>
            <a:r>
              <a:rPr lang="it-IT" sz="2200" b="1" spc="-20" dirty="0">
                <a:solidFill>
                  <a:srgbClr val="1F487C"/>
                </a:solidFill>
                <a:cs typeface="Calibri Light"/>
              </a:rPr>
              <a:t>elaborati</a:t>
            </a:r>
            <a:endParaRPr lang="it-IT" sz="2200" b="1" spc="420" dirty="0">
              <a:cs typeface="Calibri Light"/>
            </a:endParaRPr>
          </a:p>
          <a:p>
            <a:endParaRPr lang="it-IT" sz="22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534400" y="64008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14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387532" y="3868817"/>
            <a:ext cx="2195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15 giugno 2026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422969" y="2131004"/>
            <a:ext cx="32346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200" b="1" spc="-15" dirty="0">
                <a:solidFill>
                  <a:srgbClr val="1F487C"/>
                </a:solidFill>
                <a:cs typeface="Calibri Light"/>
              </a:rPr>
              <a:t>Modalità di iscrizione</a:t>
            </a:r>
            <a:endParaRPr lang="it-IT" sz="2200" b="1" spc="420" dirty="0">
              <a:cs typeface="Calibri Light"/>
            </a:endParaRPr>
          </a:p>
          <a:p>
            <a:endParaRPr lang="it-IT" sz="2200" dirty="0"/>
          </a:p>
        </p:txBody>
      </p:sp>
      <p:sp>
        <p:nvSpPr>
          <p:cNvPr id="19" name="Freccia a destra 18"/>
          <p:cNvSpPr/>
          <p:nvPr/>
        </p:nvSpPr>
        <p:spPr>
          <a:xfrm>
            <a:off x="3539093" y="2211841"/>
            <a:ext cx="660090" cy="3511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4275383" y="1494472"/>
            <a:ext cx="4868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Tutti gli studenti compilano il seguente </a:t>
            </a:r>
          </a:p>
          <a:p>
            <a:r>
              <a:rPr lang="it-IT" b="1" dirty="0">
                <a:hlinkClick r:id="rId3"/>
              </a:rPr>
              <a:t>https://makeitacase.confnow.eu/register</a:t>
            </a:r>
            <a:endParaRPr lang="it-IT" b="1" dirty="0"/>
          </a:p>
          <a:p>
            <a:endParaRPr lang="it-IT" b="1" dirty="0"/>
          </a:p>
          <a:p>
            <a:r>
              <a:rPr lang="it-IT" b="1" dirty="0"/>
              <a:t>Il docente compila il seguente </a:t>
            </a:r>
            <a:r>
              <a:rPr lang="it-IT" b="1" dirty="0" err="1"/>
              <a:t>form</a:t>
            </a:r>
            <a:r>
              <a:rPr lang="it-IT" b="1" dirty="0"/>
              <a:t> e attiva il corso: </a:t>
            </a:r>
          </a:p>
          <a:p>
            <a:r>
              <a:rPr lang="it-IT" b="1" dirty="0">
                <a:hlinkClick r:id="rId4"/>
              </a:rPr>
              <a:t>https://makeitacase.confnow.eu/register/</a:t>
            </a:r>
            <a:endParaRPr lang="it-IT" b="1" dirty="0"/>
          </a:p>
        </p:txBody>
      </p:sp>
      <p:sp>
        <p:nvSpPr>
          <p:cNvPr id="20" name="Freccia a destra 19"/>
          <p:cNvSpPr/>
          <p:nvPr/>
        </p:nvSpPr>
        <p:spPr>
          <a:xfrm>
            <a:off x="3701274" y="5229763"/>
            <a:ext cx="660090" cy="402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4580320" y="5206877"/>
            <a:ext cx="441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Criteri definiti dal docente </a:t>
            </a:r>
          </a:p>
        </p:txBody>
      </p:sp>
      <p:pic>
        <p:nvPicPr>
          <p:cNvPr id="1026" name="Picture 2" descr="Come iscriversi al Centro per l&amp;#39;impiego (CIP) - Autodifesa civic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17" y="1331629"/>
            <a:ext cx="1461999" cy="82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tangolo 20"/>
          <p:cNvSpPr/>
          <p:nvPr/>
        </p:nvSpPr>
        <p:spPr>
          <a:xfrm>
            <a:off x="914400" y="1855749"/>
            <a:ext cx="533400" cy="207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BAB2484-F1B2-451B-977E-1F7381029B25}"/>
              </a:ext>
            </a:extLst>
          </p:cNvPr>
          <p:cNvSpPr txBox="1"/>
          <p:nvPr/>
        </p:nvSpPr>
        <p:spPr>
          <a:xfrm>
            <a:off x="6522688" y="3886200"/>
            <a:ext cx="4726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Corsi del II semestre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3C3F3A-5BC9-F163-A13B-5F106921545D}"/>
              </a:ext>
            </a:extLst>
          </p:cNvPr>
          <p:cNvSpPr txBox="1"/>
          <p:nvPr/>
        </p:nvSpPr>
        <p:spPr>
          <a:xfrm>
            <a:off x="3438239" y="5906133"/>
            <a:ext cx="56251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Solo i progetti selezionati dal docente inviano l’elaborato</a:t>
            </a:r>
          </a:p>
          <a:p>
            <a:r>
              <a:rPr lang="it-IT" b="1" dirty="0">
                <a:hlinkClick r:id="rId3"/>
              </a:rPr>
              <a:t>https://makeitacase.confnow.eu/register</a:t>
            </a:r>
            <a:endParaRPr lang="it-IT" b="1" dirty="0"/>
          </a:p>
          <a:p>
            <a:r>
              <a:rPr lang="it-IT" b="1" dirty="0"/>
              <a:t>L’invio deve essere effettuato SOLO dal capogruppo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3831EAAE-18B9-A765-BCCB-ACD53C9F5E86}"/>
              </a:ext>
            </a:extLst>
          </p:cNvPr>
          <p:cNvSpPr txBox="1"/>
          <p:nvPr/>
        </p:nvSpPr>
        <p:spPr>
          <a:xfrm>
            <a:off x="356824" y="5794424"/>
            <a:ext cx="3182270" cy="73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63880">
              <a:lnSpc>
                <a:spcPct val="106800"/>
              </a:lnSpc>
              <a:spcBef>
                <a:spcPts val="100"/>
              </a:spcBef>
            </a:pPr>
            <a:endParaRPr lang="it-IT" sz="2200" b="1" spc="-55" dirty="0">
              <a:solidFill>
                <a:srgbClr val="1F487C"/>
              </a:solidFill>
              <a:cs typeface="Calibri Light"/>
            </a:endParaRPr>
          </a:p>
          <a:p>
            <a:pPr marL="355600" marR="563880" indent="-342900">
              <a:lnSpc>
                <a:spcPct val="106800"/>
              </a:lnSpc>
              <a:spcBef>
                <a:spcPts val="100"/>
              </a:spcBef>
              <a:buFont typeface="Wingdings" panose="05000000000000000000" pitchFamily="2" charset="2"/>
              <a:buChar char="ü"/>
            </a:pPr>
            <a:r>
              <a:rPr lang="it-IT" sz="2200" b="1" spc="-20" dirty="0">
                <a:solidFill>
                  <a:srgbClr val="1F487C"/>
                </a:solidFill>
                <a:cs typeface="Calibri Light"/>
              </a:rPr>
              <a:t>Consegna finale </a:t>
            </a:r>
            <a:endParaRPr lang="it-IT" sz="2200" spc="-90" dirty="0">
              <a:solidFill>
                <a:srgbClr val="1F487C"/>
              </a:solidFill>
              <a:cs typeface="Calibri Light"/>
            </a:endParaRPr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442CB219-90D7-E872-1184-DF289A6608C7}"/>
              </a:ext>
            </a:extLst>
          </p:cNvPr>
          <p:cNvSpPr/>
          <p:nvPr/>
        </p:nvSpPr>
        <p:spPr>
          <a:xfrm>
            <a:off x="2722733" y="6161511"/>
            <a:ext cx="660090" cy="402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asellaDiTesto 8"/>
          <p:cNvSpPr txBox="1"/>
          <p:nvPr/>
        </p:nvSpPr>
        <p:spPr>
          <a:xfrm>
            <a:off x="8534400" y="64008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15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688463" y="4479866"/>
            <a:ext cx="1143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Dubbi?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657599" y="444246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Curiosità?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5767068" y="4442459"/>
            <a:ext cx="1600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Domande?</a:t>
            </a:r>
          </a:p>
        </p:txBody>
      </p:sp>
      <p:sp>
        <p:nvSpPr>
          <p:cNvPr id="21" name="object 2"/>
          <p:cNvSpPr txBox="1">
            <a:spLocks noGrp="1"/>
          </p:cNvSpPr>
          <p:nvPr>
            <p:ph type="title" idx="4294967295"/>
          </p:nvPr>
        </p:nvSpPr>
        <p:spPr>
          <a:xfrm>
            <a:off x="3004645" y="548837"/>
            <a:ext cx="290610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-15" dirty="0"/>
              <a:t>…</a:t>
            </a:r>
            <a:r>
              <a:rPr lang="it-IT" sz="3200" spc="-15" dirty="0" err="1"/>
              <a:t>Any</a:t>
            </a:r>
            <a:r>
              <a:rPr lang="it-IT" sz="3200" spc="-15" dirty="0"/>
              <a:t> Question?</a:t>
            </a:r>
            <a:endParaRPr sz="3200" spc="-20" dirty="0"/>
          </a:p>
        </p:txBody>
      </p:sp>
      <p:pic>
        <p:nvPicPr>
          <p:cNvPr id="7184" name="Picture 16" descr="1,797 Colorful Question Marks Backgrounds Stock Photos, Pictures &amp;amp;  Royalty-Free Images - i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8" b="11294"/>
          <a:stretch/>
        </p:blipFill>
        <p:spPr bwMode="auto">
          <a:xfrm>
            <a:off x="2109209" y="1542703"/>
            <a:ext cx="4696979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508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ttangolo 6"/>
          <p:cNvSpPr/>
          <p:nvPr/>
        </p:nvSpPr>
        <p:spPr>
          <a:xfrm>
            <a:off x="4724400" y="542898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lnSpc>
                <a:spcPct val="100000"/>
              </a:lnSpc>
              <a:spcBef>
                <a:spcPts val="1935"/>
              </a:spcBef>
            </a:pPr>
            <a:r>
              <a:rPr lang="it-IT" b="1" spc="-20" dirty="0">
                <a:latin typeface="Calibri Light"/>
                <a:cs typeface="Calibri Light"/>
              </a:rPr>
              <a:t>Per</a:t>
            </a:r>
            <a:r>
              <a:rPr lang="it-IT" b="1" spc="-55" dirty="0">
                <a:latin typeface="Calibri Light"/>
                <a:cs typeface="Calibri Light"/>
              </a:rPr>
              <a:t> </a:t>
            </a:r>
            <a:r>
              <a:rPr lang="it-IT" b="1" spc="-15" dirty="0">
                <a:latin typeface="Calibri Light"/>
                <a:cs typeface="Calibri Light"/>
              </a:rPr>
              <a:t>maggiori</a:t>
            </a:r>
            <a:r>
              <a:rPr lang="it-IT" b="1" spc="-55" dirty="0">
                <a:latin typeface="Calibri Light"/>
                <a:cs typeface="Calibri Light"/>
              </a:rPr>
              <a:t> </a:t>
            </a:r>
            <a:r>
              <a:rPr lang="it-IT" b="1" spc="-20" dirty="0">
                <a:latin typeface="Calibri Light"/>
                <a:cs typeface="Calibri Light"/>
              </a:rPr>
              <a:t>informazioni</a:t>
            </a:r>
            <a:r>
              <a:rPr lang="it-IT" spc="-20" dirty="0">
                <a:latin typeface="Calibri Light"/>
                <a:cs typeface="Calibri Light"/>
              </a:rPr>
              <a:t>:</a:t>
            </a:r>
            <a:r>
              <a:rPr lang="it-IT" spc="-85" dirty="0">
                <a:latin typeface="Calibri Light"/>
                <a:cs typeface="Calibri Light"/>
              </a:rPr>
              <a:t> </a:t>
            </a:r>
            <a:r>
              <a:rPr lang="it-IT" u="heavy" spc="-10" dirty="0">
                <a:uFill>
                  <a:solidFill>
                    <a:srgbClr val="FF0000"/>
                  </a:solidFill>
                </a:uFill>
                <a:latin typeface="Calibri Light"/>
                <a:cs typeface="Calibri Light"/>
                <a:hlinkClick r:id="rId2"/>
              </a:rPr>
              <a:t>makeitacase@societaitalianamanagement.it</a:t>
            </a:r>
            <a:endParaRPr lang="it-IT" dirty="0">
              <a:latin typeface="Calibri Light"/>
              <a:cs typeface="Calibri Light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8534400" y="640080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16</a:t>
            </a:r>
          </a:p>
        </p:txBody>
      </p:sp>
      <p:pic>
        <p:nvPicPr>
          <p:cNvPr id="6" name="Picture 2" descr="Comunicare meglio e centrare obiettivi nella vi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5710766" cy="321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30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429000" y="328119"/>
            <a:ext cx="198067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4400" spc="-5" dirty="0"/>
              <a:t>Agenda</a:t>
            </a:r>
            <a:endParaRPr sz="4400" spc="-5" dirty="0"/>
          </a:p>
        </p:txBody>
      </p:sp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09600" y="1440026"/>
            <a:ext cx="4453320" cy="47448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I</a:t>
            </a: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 soggetti proponenti</a:t>
            </a:r>
            <a:endParaRPr lang="it-IT" sz="2000" b="1" spc="35" dirty="0">
              <a:cs typeface="Verdana"/>
            </a:endParaRP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La</a:t>
            </a: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 sfida</a:t>
            </a:r>
            <a:endParaRPr lang="it-IT" sz="2000" b="1" spc="-30" dirty="0">
              <a:solidFill>
                <a:srgbClr val="1F487C"/>
              </a:solidFill>
              <a:cs typeface="Calibri Light"/>
            </a:endParaRP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Come</a:t>
            </a: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 trovare l’impresa</a:t>
            </a: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: </a:t>
            </a:r>
            <a:r>
              <a:rPr lang="it-IT" sz="2000" spc="-5" dirty="0" err="1">
                <a:solidFill>
                  <a:srgbClr val="1F487C"/>
                </a:solidFill>
                <a:cs typeface="Calibri Light"/>
              </a:rPr>
              <a:t>tips</a:t>
            </a: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 &amp; </a:t>
            </a:r>
            <a:r>
              <a:rPr lang="it-IT" sz="2000" spc="-5" dirty="0" err="1">
                <a:solidFill>
                  <a:srgbClr val="1F487C"/>
                </a:solidFill>
                <a:cs typeface="Calibri Light"/>
              </a:rPr>
              <a:t>tricks</a:t>
            </a: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 </a:t>
            </a: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Come</a:t>
            </a: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 raccogliere le informazioni </a:t>
            </a: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Elaborazione del </a:t>
            </a: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caso di studio</a:t>
            </a: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Format della </a:t>
            </a: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presentazione</a:t>
            </a: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Output </a:t>
            </a: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richiesto</a:t>
            </a: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Processo di </a:t>
            </a: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valutazione</a:t>
            </a: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Criteri </a:t>
            </a: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di valutazione</a:t>
            </a:r>
          </a:p>
          <a:p>
            <a:pPr marL="298450" marR="5080" indent="-285750">
              <a:lnSpc>
                <a:spcPct val="15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it-IT" sz="2000" b="1" spc="-5" dirty="0">
                <a:solidFill>
                  <a:srgbClr val="1F487C"/>
                </a:solidFill>
                <a:cs typeface="Calibri Light"/>
              </a:rPr>
              <a:t>Informazioni </a:t>
            </a:r>
            <a:r>
              <a:rPr lang="it-IT" sz="2000" spc="-5" dirty="0">
                <a:solidFill>
                  <a:srgbClr val="1F487C"/>
                </a:solidFill>
                <a:cs typeface="Calibri Light"/>
              </a:rPr>
              <a:t>pratiche</a:t>
            </a:r>
            <a:endParaRPr sz="2000" dirty="0">
              <a:cs typeface="Verdana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FAC4DC7-592D-985F-F11C-0F7F6FCDC541}"/>
              </a:ext>
            </a:extLst>
          </p:cNvPr>
          <p:cNvSpPr txBox="1"/>
          <p:nvPr/>
        </p:nvSpPr>
        <p:spPr>
          <a:xfrm>
            <a:off x="8610600" y="6428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1</a:t>
            </a:r>
          </a:p>
        </p:txBody>
      </p:sp>
    </p:spTree>
    <p:extLst>
      <p:ext uri="{BB962C8B-B14F-4D97-AF65-F5344CB8AC3E}">
        <p14:creationId xmlns:p14="http://schemas.microsoft.com/office/powerpoint/2010/main" val="2113276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828800" y="318420"/>
            <a:ext cx="49530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4400" spc="-5" dirty="0"/>
              <a:t>I soggetti proponenti</a:t>
            </a:r>
            <a:endParaRPr sz="4400" spc="-5" dirty="0"/>
          </a:p>
        </p:txBody>
      </p:sp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386" y="1737361"/>
            <a:ext cx="1998979" cy="169163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971429" y="1943252"/>
            <a:ext cx="5271214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17365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La Società Italiana di Management (SIMA) con  oltre 500 soci, è la Società Scientifica dei  docenti di Management Italiani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8610600" y="6428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2</a:t>
            </a:r>
          </a:p>
        </p:txBody>
      </p:sp>
      <p:sp>
        <p:nvSpPr>
          <p:cNvPr id="10" name="Google Shape;188;p2">
            <a:extLst>
              <a:ext uri="{FF2B5EF4-FFF2-40B4-BE49-F238E27FC236}">
                <a16:creationId xmlns:a16="http://schemas.microsoft.com/office/drawing/2014/main" id="{2C242390-5BFD-477A-95A4-47E437C54291}"/>
              </a:ext>
            </a:extLst>
          </p:cNvPr>
          <p:cNvSpPr txBox="1"/>
          <p:nvPr/>
        </p:nvSpPr>
        <p:spPr>
          <a:xfrm>
            <a:off x="2950881" y="4272576"/>
            <a:ext cx="5777035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rgbClr val="17365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Mark Up, testata di New Business Media Gruppo Tecniche Nuove dedicata al mondo del </a:t>
            </a:r>
            <a:r>
              <a:rPr lang="it-IT" sz="2400" dirty="0" err="1">
                <a:solidFill>
                  <a:srgbClr val="17365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retail</a:t>
            </a:r>
            <a:r>
              <a:rPr lang="it-IT" sz="2400" dirty="0">
                <a:solidFill>
                  <a:srgbClr val="17365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e del largo consumo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11" name="Picture 2" descr="Mark - 📖 Nuovo numero di MARK UP Mark Up, n. 345 | dicembre – gennaio 2025  Visioni, previsioni e tendenze per il 2026 per orientarsi in uno scenario  che cambia tra">
            <a:extLst>
              <a:ext uri="{FF2B5EF4-FFF2-40B4-BE49-F238E27FC236}">
                <a16:creationId xmlns:a16="http://schemas.microsoft.com/office/drawing/2014/main" id="{AE64999D-A9EA-42E8-BB4E-81CD72C31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5831"/>
            <a:ext cx="19145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406384" y="452890"/>
            <a:ext cx="197084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La</a:t>
            </a:r>
            <a:r>
              <a:rPr sz="3200" spc="-65" dirty="0"/>
              <a:t> </a:t>
            </a:r>
            <a:r>
              <a:rPr sz="3200" spc="-15" dirty="0" err="1"/>
              <a:t>sfida</a:t>
            </a:r>
            <a:r>
              <a:rPr lang="it-IT" sz="3200" spc="-15" dirty="0"/>
              <a:t> </a:t>
            </a:r>
            <a:r>
              <a:rPr lang="it-IT" sz="1800" spc="-15" dirty="0"/>
              <a:t>1/2</a:t>
            </a:r>
            <a:endParaRPr sz="1800" spc="-15" dirty="0"/>
          </a:p>
        </p:txBody>
      </p:sp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ttangolo arrotondato 6"/>
          <p:cNvSpPr/>
          <p:nvPr/>
        </p:nvSpPr>
        <p:spPr>
          <a:xfrm>
            <a:off x="274860" y="1981200"/>
            <a:ext cx="2743200" cy="121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53224" y="2042376"/>
            <a:ext cx="2630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spc="35" dirty="0">
                <a:cs typeface="Calibri Light" panose="020F0302020204030204" pitchFamily="34" charset="0"/>
              </a:rPr>
              <a:t> </a:t>
            </a:r>
            <a:r>
              <a:rPr lang="it-IT" dirty="0"/>
              <a:t>È</a:t>
            </a:r>
            <a:r>
              <a:rPr lang="it-IT" spc="35" dirty="0">
                <a:cs typeface="Calibri Light" panose="020F0302020204030204" pitchFamily="34" charset="0"/>
              </a:rPr>
              <a:t> una </a:t>
            </a:r>
            <a:r>
              <a:rPr lang="it-IT" b="1" spc="35" dirty="0">
                <a:cs typeface="Calibri Light" panose="020F0302020204030204" pitchFamily="34" charset="0"/>
              </a:rPr>
              <a:t>SFIDA</a:t>
            </a:r>
          </a:p>
          <a:p>
            <a:pPr algn="ctr"/>
            <a:r>
              <a:rPr lang="it-IT" sz="1600" spc="35" dirty="0">
                <a:cs typeface="Calibri Light" panose="020F0302020204030204" pitchFamily="34" charset="0"/>
              </a:rPr>
              <a:t>rivolta a studenti e studentesse di management di tutta Italia</a:t>
            </a:r>
          </a:p>
          <a:p>
            <a:endParaRPr lang="it-IT" dirty="0"/>
          </a:p>
        </p:txBody>
      </p:sp>
      <p:sp>
        <p:nvSpPr>
          <p:cNvPr id="9" name="Rettangolo arrotondato 8"/>
          <p:cNvSpPr/>
          <p:nvPr/>
        </p:nvSpPr>
        <p:spPr>
          <a:xfrm>
            <a:off x="3243375" y="2874211"/>
            <a:ext cx="2743200" cy="121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arrotondato 9"/>
          <p:cNvSpPr/>
          <p:nvPr/>
        </p:nvSpPr>
        <p:spPr>
          <a:xfrm>
            <a:off x="6218294" y="1979452"/>
            <a:ext cx="2743200" cy="121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6413334" y="1990635"/>
            <a:ext cx="26792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it-IT" dirty="0">
                <a:ea typeface="Verdana" panose="020B0604030504040204" pitchFamily="34" charset="0"/>
                <a:cs typeface="Calibri Light" panose="020F0302020204030204" pitchFamily="34" charset="0"/>
              </a:rPr>
              <a:t>Riguarda le </a:t>
            </a:r>
            <a:r>
              <a:rPr lang="it-IT" b="1" dirty="0">
                <a:ea typeface="Verdana" panose="020B0604030504040204" pitchFamily="34" charset="0"/>
                <a:cs typeface="Calibri Light" panose="020F0302020204030204" pitchFamily="34" charset="0"/>
              </a:rPr>
              <a:t>IMPRESE ITALIANE</a:t>
            </a:r>
            <a:r>
              <a:rPr lang="it-IT" dirty="0">
                <a:ea typeface="Verdana" panose="020B0604030504040204" pitchFamily="34" charset="0"/>
                <a:cs typeface="Calibri Light" panose="020F0302020204030204" pitchFamily="34" charset="0"/>
              </a:rPr>
              <a:t>, in particolar modo </a:t>
            </a:r>
            <a:r>
              <a:rPr lang="it-IT" b="1" dirty="0">
                <a:ea typeface="Verdana" panose="020B0604030504040204" pitchFamily="34" charset="0"/>
                <a:cs typeface="Calibri Light" panose="020F0302020204030204" pitchFamily="34" charset="0"/>
              </a:rPr>
              <a:t>piccole e medie imprese</a:t>
            </a:r>
          </a:p>
        </p:txBody>
      </p:sp>
      <p:sp>
        <p:nvSpPr>
          <p:cNvPr id="12" name="object 7"/>
          <p:cNvSpPr txBox="1"/>
          <p:nvPr/>
        </p:nvSpPr>
        <p:spPr>
          <a:xfrm>
            <a:off x="3271283" y="3200400"/>
            <a:ext cx="268348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it-IT" dirty="0">
                <a:ea typeface="Verdana" panose="020B0604030504040204" pitchFamily="34" charset="0"/>
                <a:cs typeface="Calibri Light" panose="020F0302020204030204" pitchFamily="34" charset="0"/>
              </a:rPr>
              <a:t>Consiste nel </a:t>
            </a:r>
            <a:r>
              <a:rPr lang="it-IT" b="1" dirty="0">
                <a:ea typeface="Verdana" panose="020B0604030504040204" pitchFamily="34" charset="0"/>
                <a:cs typeface="Calibri Light" panose="020F0302020204030204" pitchFamily="34" charset="0"/>
              </a:rPr>
              <a:t>DARE VITA A UN ‘</a:t>
            </a:r>
            <a:r>
              <a:rPr lang="it-IT" b="1" i="1" dirty="0">
                <a:ea typeface="Verdana" panose="020B0604030504040204" pitchFamily="34" charset="0"/>
                <a:cs typeface="Calibri Light" panose="020F0302020204030204" pitchFamily="34" charset="0"/>
              </a:rPr>
              <a:t>CASE STUDY’</a:t>
            </a:r>
            <a:endParaRPr sz="1800" i="1" dirty="0"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09600" y="5014142"/>
            <a:ext cx="8189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Coinvolgere universitari e universitarie nella </a:t>
            </a:r>
            <a: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realizzazione di casi di studio di imprese italiane</a:t>
            </a:r>
            <a:r>
              <a:rPr lang="it-I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portando alla luce soprattutto le PMI. </a:t>
            </a:r>
            <a:endParaRPr lang="it-IT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Freccia in giù 14"/>
          <p:cNvSpPr/>
          <p:nvPr/>
        </p:nvSpPr>
        <p:spPr>
          <a:xfrm>
            <a:off x="1343301" y="3424132"/>
            <a:ext cx="606318" cy="1312760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in giù 15"/>
          <p:cNvSpPr/>
          <p:nvPr/>
        </p:nvSpPr>
        <p:spPr>
          <a:xfrm>
            <a:off x="4434785" y="4191000"/>
            <a:ext cx="356481" cy="565144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in giù 16"/>
          <p:cNvSpPr/>
          <p:nvPr/>
        </p:nvSpPr>
        <p:spPr>
          <a:xfrm>
            <a:off x="7283308" y="3458148"/>
            <a:ext cx="606318" cy="1312760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8610600" y="6479972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92679" y="1378773"/>
            <a:ext cx="814768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pc="5" dirty="0">
                <a:cs typeface="Calibri Light"/>
              </a:rPr>
              <a:t>Si </a:t>
            </a:r>
            <a:r>
              <a:rPr lang="it-IT" spc="-15" dirty="0">
                <a:cs typeface="Calibri Light"/>
              </a:rPr>
              <a:t>richiede di formare </a:t>
            </a:r>
            <a:r>
              <a:rPr lang="it-IT" spc="-15" dirty="0">
                <a:solidFill>
                  <a:srgbClr val="FF0000"/>
                </a:solidFill>
                <a:cs typeface="Calibri Light"/>
              </a:rPr>
              <a:t>squadre</a:t>
            </a:r>
            <a:r>
              <a:rPr lang="it-IT" spc="-15" dirty="0">
                <a:cs typeface="Calibri Light"/>
              </a:rPr>
              <a:t> da </a:t>
            </a:r>
            <a:r>
              <a:rPr lang="it-IT" spc="-15" dirty="0">
                <a:solidFill>
                  <a:srgbClr val="FF0000"/>
                </a:solidFill>
                <a:cs typeface="Calibri Light"/>
              </a:rPr>
              <a:t>2 a 7 componenti  </a:t>
            </a:r>
            <a:r>
              <a:rPr lang="it-IT" spc="-15" dirty="0">
                <a:cs typeface="Calibri Light"/>
              </a:rPr>
              <a:t>che dovranno:</a:t>
            </a:r>
            <a:endParaRPr dirty="0">
              <a:cs typeface="Calibri Light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610600" y="6428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4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1694047" y="1925654"/>
            <a:ext cx="5544951" cy="6002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58784" y="1943676"/>
            <a:ext cx="55449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spc="-15" dirty="0">
                <a:cs typeface="Calibri Light"/>
              </a:rPr>
              <a:t>1. Individuare</a:t>
            </a:r>
            <a:r>
              <a:rPr lang="it-IT" sz="1600" b="1" spc="40" dirty="0">
                <a:cs typeface="Calibri Light"/>
              </a:rPr>
              <a:t> </a:t>
            </a:r>
            <a:r>
              <a:rPr lang="it-IT" sz="1600" b="1" spc="-10" dirty="0">
                <a:cs typeface="Calibri Light"/>
              </a:rPr>
              <a:t>un’impresa</a:t>
            </a:r>
            <a:r>
              <a:rPr lang="it-IT" sz="1600" b="1" spc="45" dirty="0">
                <a:cs typeface="Calibri Light"/>
              </a:rPr>
              <a:t> </a:t>
            </a:r>
            <a:r>
              <a:rPr lang="it-IT" sz="1600" b="1" spc="-15" dirty="0">
                <a:cs typeface="Calibri Light"/>
              </a:rPr>
              <a:t>italiana</a:t>
            </a:r>
            <a:r>
              <a:rPr lang="it-IT" sz="1600" b="1" spc="25" dirty="0">
                <a:cs typeface="Calibri Light"/>
              </a:rPr>
              <a:t> </a:t>
            </a:r>
            <a:r>
              <a:rPr lang="it-IT" sz="1600" spc="-20" dirty="0">
                <a:cs typeface="Calibri Light"/>
              </a:rPr>
              <a:t>(preferibilmente</a:t>
            </a:r>
            <a:r>
              <a:rPr lang="it-IT" sz="1600" spc="65" dirty="0">
                <a:cs typeface="Calibri Light"/>
              </a:rPr>
              <a:t> </a:t>
            </a:r>
            <a:r>
              <a:rPr lang="it-IT" sz="1600" b="1" spc="-5" dirty="0">
                <a:cs typeface="Calibri Light"/>
              </a:rPr>
              <a:t>PMI</a:t>
            </a:r>
            <a:r>
              <a:rPr lang="it-IT" sz="1600" spc="-5" dirty="0">
                <a:cs typeface="Calibri Light"/>
              </a:rPr>
              <a:t>)</a:t>
            </a:r>
            <a:r>
              <a:rPr lang="it-IT" sz="1600" spc="10" dirty="0">
                <a:cs typeface="Calibri Light"/>
              </a:rPr>
              <a:t> </a:t>
            </a:r>
            <a:r>
              <a:rPr lang="it-IT" sz="1600" spc="-30" dirty="0">
                <a:cs typeface="Calibri Light"/>
              </a:rPr>
              <a:t>nell’ambito</a:t>
            </a:r>
            <a:r>
              <a:rPr lang="it-IT" sz="1600" spc="40" dirty="0">
                <a:cs typeface="Calibri Light"/>
              </a:rPr>
              <a:t> </a:t>
            </a:r>
            <a:r>
              <a:rPr lang="it-IT" sz="1600" spc="-15" dirty="0">
                <a:cs typeface="Calibri Light"/>
              </a:rPr>
              <a:t>territoriale</a:t>
            </a:r>
            <a:r>
              <a:rPr lang="it-IT" sz="1600" spc="30" dirty="0">
                <a:cs typeface="Calibri Light"/>
              </a:rPr>
              <a:t> </a:t>
            </a:r>
            <a:r>
              <a:rPr lang="it-IT" sz="1600" spc="-20" dirty="0">
                <a:cs typeface="Calibri Light"/>
              </a:rPr>
              <a:t>dell’università</a:t>
            </a:r>
            <a:r>
              <a:rPr lang="it-IT" sz="1600" spc="70" dirty="0">
                <a:cs typeface="Calibri Light"/>
              </a:rPr>
              <a:t> </a:t>
            </a:r>
            <a:r>
              <a:rPr lang="it-IT" sz="1600" dirty="0">
                <a:cs typeface="Calibri Light"/>
              </a:rPr>
              <a:t>o</a:t>
            </a:r>
            <a:r>
              <a:rPr lang="it-IT" sz="1600" spc="10" dirty="0">
                <a:cs typeface="Calibri Light"/>
              </a:rPr>
              <a:t> </a:t>
            </a:r>
            <a:r>
              <a:rPr lang="it-IT" sz="1600" spc="-10" dirty="0">
                <a:cs typeface="Calibri Light"/>
              </a:rPr>
              <a:t>della</a:t>
            </a:r>
            <a:r>
              <a:rPr lang="it-IT" sz="1600" spc="5" dirty="0">
                <a:cs typeface="Calibri Light"/>
              </a:rPr>
              <a:t> </a:t>
            </a:r>
            <a:r>
              <a:rPr lang="it-IT" sz="1600" spc="-20" dirty="0">
                <a:cs typeface="Calibri Light"/>
              </a:rPr>
              <a:t>zona</a:t>
            </a:r>
            <a:r>
              <a:rPr lang="it-IT" sz="1600" spc="10" dirty="0">
                <a:cs typeface="Calibri Light"/>
              </a:rPr>
              <a:t> </a:t>
            </a:r>
            <a:r>
              <a:rPr lang="it-IT" sz="1600" spc="-5" dirty="0">
                <a:cs typeface="Calibri Light"/>
              </a:rPr>
              <a:t>di </a:t>
            </a:r>
            <a:r>
              <a:rPr lang="it-IT" sz="1600" spc="-20" dirty="0">
                <a:cs typeface="Calibri Light"/>
              </a:rPr>
              <a:t>provenienza</a:t>
            </a:r>
            <a:endParaRPr lang="it-IT" sz="1600" dirty="0">
              <a:cs typeface="Calibri Light"/>
            </a:endParaRPr>
          </a:p>
          <a:p>
            <a:endParaRPr lang="it-IT" dirty="0"/>
          </a:p>
        </p:txBody>
      </p:sp>
      <p:sp>
        <p:nvSpPr>
          <p:cNvPr id="8" name="Freccia a destra 7"/>
          <p:cNvSpPr/>
          <p:nvPr/>
        </p:nvSpPr>
        <p:spPr>
          <a:xfrm rot="5400000">
            <a:off x="4206743" y="2620803"/>
            <a:ext cx="483283" cy="4232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arrotondato 8"/>
          <p:cNvSpPr/>
          <p:nvPr/>
        </p:nvSpPr>
        <p:spPr>
          <a:xfrm>
            <a:off x="3661525" y="3174766"/>
            <a:ext cx="1573721" cy="755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3" name="Connettore 2 12"/>
          <p:cNvCxnSpPr/>
          <p:nvPr/>
        </p:nvCxnSpPr>
        <p:spPr>
          <a:xfrm>
            <a:off x="5247326" y="3552663"/>
            <a:ext cx="681076" cy="113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 flipV="1">
            <a:off x="5244603" y="3293518"/>
            <a:ext cx="709738" cy="161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e 22"/>
          <p:cNvSpPr/>
          <p:nvPr/>
        </p:nvSpPr>
        <p:spPr>
          <a:xfrm>
            <a:off x="6053867" y="2868076"/>
            <a:ext cx="1356611" cy="6096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arrotondato 25"/>
          <p:cNvSpPr/>
          <p:nvPr/>
        </p:nvSpPr>
        <p:spPr>
          <a:xfrm>
            <a:off x="3697373" y="4602134"/>
            <a:ext cx="1573721" cy="9058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/>
          <p:cNvSpPr/>
          <p:nvPr/>
        </p:nvSpPr>
        <p:spPr>
          <a:xfrm>
            <a:off x="3815722" y="4659398"/>
            <a:ext cx="1337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spc="-20" dirty="0">
                <a:cs typeface="Calibri Light"/>
              </a:rPr>
              <a:t>3. Elaborare</a:t>
            </a:r>
            <a:r>
              <a:rPr lang="it-IT" sz="1600" b="1" spc="20" dirty="0">
                <a:cs typeface="Calibri Light"/>
              </a:rPr>
              <a:t> </a:t>
            </a:r>
            <a:r>
              <a:rPr lang="it-IT" sz="1600" b="1" spc="-5" dirty="0">
                <a:cs typeface="Calibri Light"/>
              </a:rPr>
              <a:t>un</a:t>
            </a:r>
            <a:r>
              <a:rPr lang="it-IT" sz="1600" b="1" spc="-15" dirty="0">
                <a:cs typeface="Calibri Light"/>
              </a:rPr>
              <a:t> caso</a:t>
            </a:r>
            <a:r>
              <a:rPr lang="it-IT" sz="1600" b="1" dirty="0">
                <a:cs typeface="Calibri Light"/>
              </a:rPr>
              <a:t> </a:t>
            </a:r>
            <a:r>
              <a:rPr lang="it-IT" sz="1600" b="1" spc="-5" dirty="0">
                <a:cs typeface="Calibri Light"/>
              </a:rPr>
              <a:t>di</a:t>
            </a:r>
            <a:r>
              <a:rPr lang="it-IT" sz="1600" b="1" spc="5" dirty="0">
                <a:cs typeface="Calibri Light"/>
              </a:rPr>
              <a:t> </a:t>
            </a:r>
            <a:r>
              <a:rPr lang="it-IT" sz="1600" b="1" spc="-15" dirty="0">
                <a:cs typeface="Calibri Light"/>
              </a:rPr>
              <a:t>studio</a:t>
            </a:r>
            <a:r>
              <a:rPr lang="it-IT" sz="1600" b="1" spc="15" dirty="0">
                <a:cs typeface="Calibri Light"/>
              </a:rPr>
              <a:t> </a:t>
            </a:r>
            <a:r>
              <a:rPr lang="it-IT" sz="1600" spc="-5" dirty="0">
                <a:cs typeface="Calibri Light"/>
              </a:rPr>
              <a:t>in</a:t>
            </a:r>
            <a:r>
              <a:rPr lang="it-IT" sz="1600" spc="-15" dirty="0">
                <a:cs typeface="Calibri Light"/>
              </a:rPr>
              <a:t> </a:t>
            </a:r>
            <a:r>
              <a:rPr lang="it-IT" sz="1600" spc="-10" dirty="0">
                <a:cs typeface="Calibri Light"/>
              </a:rPr>
              <a:t>cui:</a:t>
            </a:r>
            <a:endParaRPr lang="it-IT" sz="1600" dirty="0"/>
          </a:p>
        </p:txBody>
      </p:sp>
      <p:sp>
        <p:nvSpPr>
          <p:cNvPr id="28" name="Rettangolo arrotondato 27"/>
          <p:cNvSpPr/>
          <p:nvPr/>
        </p:nvSpPr>
        <p:spPr>
          <a:xfrm>
            <a:off x="5784985" y="5365792"/>
            <a:ext cx="2888016" cy="7681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Rettangolo arrotondato 35"/>
          <p:cNvSpPr/>
          <p:nvPr/>
        </p:nvSpPr>
        <p:spPr>
          <a:xfrm>
            <a:off x="526242" y="5400308"/>
            <a:ext cx="2715499" cy="77440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Rettangolo 36"/>
          <p:cNvSpPr/>
          <p:nvPr/>
        </p:nvSpPr>
        <p:spPr>
          <a:xfrm>
            <a:off x="5283454" y="5348766"/>
            <a:ext cx="34952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265" lvl="1">
              <a:lnSpc>
                <a:spcPct val="100000"/>
              </a:lnSpc>
              <a:spcBef>
                <a:spcPts val="1000"/>
              </a:spcBef>
              <a:tabLst>
                <a:tab pos="812800" algn="l"/>
              </a:tabLst>
            </a:pPr>
            <a:r>
              <a:rPr lang="it-IT" sz="1600" b="1" spc="-15" dirty="0">
                <a:cs typeface="Calibri Light"/>
              </a:rPr>
              <a:t>3. Proporre</a:t>
            </a:r>
            <a:r>
              <a:rPr lang="it-IT" sz="1600" b="1" spc="10" dirty="0">
                <a:cs typeface="Calibri Light"/>
              </a:rPr>
              <a:t> </a:t>
            </a:r>
            <a:r>
              <a:rPr lang="it-IT" sz="1600" b="1" i="1" spc="-10" dirty="0">
                <a:cs typeface="Calibri Light"/>
              </a:rPr>
              <a:t>idee</a:t>
            </a:r>
            <a:r>
              <a:rPr lang="it-IT" sz="1600" b="1" spc="15" dirty="0">
                <a:cs typeface="Calibri Light"/>
              </a:rPr>
              <a:t> e raccomandazioni </a:t>
            </a:r>
            <a:r>
              <a:rPr lang="it-IT" sz="1600" spc="-5" dirty="0">
                <a:cs typeface="Calibri Light"/>
              </a:rPr>
              <a:t>per</a:t>
            </a:r>
            <a:r>
              <a:rPr lang="it-IT" sz="1600" spc="10" dirty="0">
                <a:cs typeface="Calibri Light"/>
              </a:rPr>
              <a:t> </a:t>
            </a:r>
            <a:r>
              <a:rPr lang="it-IT" sz="1600" spc="-20" dirty="0">
                <a:cs typeface="Calibri Light"/>
              </a:rPr>
              <a:t>incrementare il valore generato</a:t>
            </a:r>
            <a:r>
              <a:rPr lang="it-IT" sz="1600" spc="40" dirty="0">
                <a:cs typeface="Calibri Light"/>
              </a:rPr>
              <a:t> </a:t>
            </a:r>
            <a:endParaRPr lang="it-IT" sz="1600" dirty="0">
              <a:cs typeface="Calibri Light"/>
            </a:endParaRPr>
          </a:p>
        </p:txBody>
      </p:sp>
      <p:sp>
        <p:nvSpPr>
          <p:cNvPr id="40" name="CasellaDiTesto 39"/>
          <p:cNvSpPr txBox="1"/>
          <p:nvPr/>
        </p:nvSpPr>
        <p:spPr>
          <a:xfrm>
            <a:off x="3380607" y="3124200"/>
            <a:ext cx="2207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spc="-20" dirty="0">
                <a:cs typeface="Calibri Light"/>
              </a:rPr>
              <a:t>2. Raccogliere</a:t>
            </a:r>
            <a:r>
              <a:rPr lang="it-IT" sz="1600" b="1" spc="30" dirty="0">
                <a:cs typeface="Calibri Light"/>
              </a:rPr>
              <a:t> </a:t>
            </a:r>
            <a:r>
              <a:rPr lang="it-IT" sz="1600" b="1" spc="-15" dirty="0">
                <a:cs typeface="Calibri Light"/>
              </a:rPr>
              <a:t>informazioni</a:t>
            </a:r>
            <a:r>
              <a:rPr lang="it-IT" sz="1600" b="1" spc="10" dirty="0">
                <a:cs typeface="Calibri Light"/>
              </a:rPr>
              <a:t> </a:t>
            </a:r>
            <a:r>
              <a:rPr lang="it-IT" sz="1600" spc="-15" dirty="0">
                <a:cs typeface="Calibri Light"/>
              </a:rPr>
              <a:t>sull’impresa</a:t>
            </a:r>
            <a:endParaRPr lang="it-IT" sz="1600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6053867" y="2991273"/>
            <a:ext cx="2207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spc="-20" dirty="0">
                <a:cs typeface="Calibri Light"/>
              </a:rPr>
              <a:t>Desk Research</a:t>
            </a:r>
            <a:endParaRPr lang="it-IT" sz="1600" dirty="0"/>
          </a:p>
        </p:txBody>
      </p:sp>
      <p:sp>
        <p:nvSpPr>
          <p:cNvPr id="42" name="Ovale 41"/>
          <p:cNvSpPr/>
          <p:nvPr/>
        </p:nvSpPr>
        <p:spPr>
          <a:xfrm>
            <a:off x="6019799" y="3609390"/>
            <a:ext cx="1356611" cy="6096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CasellaDiTesto 42"/>
          <p:cNvSpPr txBox="1"/>
          <p:nvPr/>
        </p:nvSpPr>
        <p:spPr>
          <a:xfrm>
            <a:off x="6019800" y="3744913"/>
            <a:ext cx="22072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spc="-20" dirty="0">
                <a:cs typeface="Calibri Light"/>
              </a:rPr>
              <a:t>Field Research</a:t>
            </a:r>
            <a:endParaRPr lang="it-IT" sz="1600" dirty="0"/>
          </a:p>
        </p:txBody>
      </p:sp>
      <p:sp>
        <p:nvSpPr>
          <p:cNvPr id="45" name="Freccia a destra 44"/>
          <p:cNvSpPr/>
          <p:nvPr/>
        </p:nvSpPr>
        <p:spPr>
          <a:xfrm rot="5400000">
            <a:off x="4224880" y="4042519"/>
            <a:ext cx="483283" cy="4232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9" name="Connettore 2 48"/>
          <p:cNvCxnSpPr/>
          <p:nvPr/>
        </p:nvCxnSpPr>
        <p:spPr>
          <a:xfrm>
            <a:off x="4480602" y="5518693"/>
            <a:ext cx="18137" cy="443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/>
          <p:nvPr/>
        </p:nvCxnSpPr>
        <p:spPr>
          <a:xfrm flipH="1">
            <a:off x="3376015" y="5462219"/>
            <a:ext cx="332232" cy="219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ttangolo 56"/>
          <p:cNvSpPr/>
          <p:nvPr/>
        </p:nvSpPr>
        <p:spPr>
          <a:xfrm>
            <a:off x="176397" y="5363320"/>
            <a:ext cx="33503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265" lvl="1">
              <a:lnSpc>
                <a:spcPct val="100000"/>
              </a:lnSpc>
              <a:spcBef>
                <a:spcPts val="1000"/>
              </a:spcBef>
              <a:tabLst>
                <a:tab pos="812800" algn="l"/>
              </a:tabLst>
            </a:pPr>
            <a:r>
              <a:rPr lang="it-IT" sz="1600" b="1" spc="-20" dirty="0">
                <a:cs typeface="Calibri Light"/>
              </a:rPr>
              <a:t>1. Analizzare il contesto competitivo </a:t>
            </a:r>
            <a:r>
              <a:rPr lang="it-IT" sz="1600" spc="-20" dirty="0">
                <a:cs typeface="Calibri Light"/>
              </a:rPr>
              <a:t>e </a:t>
            </a:r>
            <a:r>
              <a:rPr lang="it-IT" sz="1600" b="1" spc="-20" dirty="0">
                <a:cs typeface="Calibri Light"/>
              </a:rPr>
              <a:t>la posizione dell’impresa </a:t>
            </a:r>
            <a:r>
              <a:rPr lang="it-IT" sz="1600" spc="-20" dirty="0">
                <a:cs typeface="Calibri Light"/>
              </a:rPr>
              <a:t>oggetto di studio</a:t>
            </a:r>
            <a:r>
              <a:rPr lang="it-IT" sz="1600" b="1" spc="-20" dirty="0">
                <a:cs typeface="Calibri Light"/>
              </a:rPr>
              <a:t> </a:t>
            </a:r>
            <a:endParaRPr lang="it-IT" sz="1600" i="1" dirty="0">
              <a:cs typeface="Calibri Light"/>
            </a:endParaRPr>
          </a:p>
        </p:txBody>
      </p:sp>
      <p:sp>
        <p:nvSpPr>
          <p:cNvPr id="59" name="object 2"/>
          <p:cNvSpPr txBox="1">
            <a:spLocks noGrp="1"/>
          </p:cNvSpPr>
          <p:nvPr>
            <p:ph type="title" idx="4294967295"/>
          </p:nvPr>
        </p:nvSpPr>
        <p:spPr>
          <a:xfrm>
            <a:off x="3661525" y="345303"/>
            <a:ext cx="197084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La</a:t>
            </a:r>
            <a:r>
              <a:rPr sz="3200" spc="-65" dirty="0"/>
              <a:t> </a:t>
            </a:r>
            <a:r>
              <a:rPr sz="3200" spc="-15" dirty="0" err="1"/>
              <a:t>sfida</a:t>
            </a:r>
            <a:r>
              <a:rPr lang="it-IT" sz="3200" spc="-15" dirty="0"/>
              <a:t> </a:t>
            </a:r>
            <a:r>
              <a:rPr lang="it-IT" sz="1800" spc="-15" dirty="0"/>
              <a:t>2/2</a:t>
            </a:r>
            <a:endParaRPr sz="1800" spc="-15" dirty="0"/>
          </a:p>
        </p:txBody>
      </p:sp>
      <p:sp>
        <p:nvSpPr>
          <p:cNvPr id="29" name="Rettangolo arrotondato 28"/>
          <p:cNvSpPr/>
          <p:nvPr/>
        </p:nvSpPr>
        <p:spPr>
          <a:xfrm>
            <a:off x="3452888" y="6020074"/>
            <a:ext cx="2073564" cy="77440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Rettangolo 29"/>
          <p:cNvSpPr/>
          <p:nvPr/>
        </p:nvSpPr>
        <p:spPr>
          <a:xfrm>
            <a:off x="3147406" y="6005650"/>
            <a:ext cx="23152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265" lvl="1">
              <a:lnSpc>
                <a:spcPct val="100000"/>
              </a:lnSpc>
              <a:spcBef>
                <a:spcPts val="1000"/>
              </a:spcBef>
              <a:tabLst>
                <a:tab pos="812800" algn="l"/>
              </a:tabLst>
            </a:pPr>
            <a:r>
              <a:rPr lang="it-IT" sz="1600" b="1" spc="-20" dirty="0">
                <a:cs typeface="Calibri Light"/>
              </a:rPr>
              <a:t>2. Utilizzare teorie e modelli </a:t>
            </a:r>
            <a:r>
              <a:rPr lang="it-IT" sz="1600" spc="-20" dirty="0">
                <a:cs typeface="Calibri Light"/>
              </a:rPr>
              <a:t>appresi nel corso di studi</a:t>
            </a:r>
            <a:endParaRPr lang="it-IT" sz="1600" i="1" dirty="0">
              <a:cs typeface="Calibri Light"/>
            </a:endParaRPr>
          </a:p>
        </p:txBody>
      </p:sp>
      <p:cxnSp>
        <p:nvCxnSpPr>
          <p:cNvPr id="32" name="Connettore 2 31"/>
          <p:cNvCxnSpPr/>
          <p:nvPr/>
        </p:nvCxnSpPr>
        <p:spPr>
          <a:xfrm>
            <a:off x="5267783" y="5444754"/>
            <a:ext cx="293962" cy="2925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460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462246" y="533400"/>
            <a:ext cx="621950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-5" dirty="0"/>
              <a:t> </a:t>
            </a:r>
            <a:r>
              <a:rPr sz="3200" spc="-5" dirty="0"/>
              <a:t>Come</a:t>
            </a:r>
            <a:r>
              <a:rPr sz="3200" spc="-10" dirty="0"/>
              <a:t> </a:t>
            </a:r>
            <a:r>
              <a:rPr sz="3200" spc="-30" dirty="0"/>
              <a:t>trovare</a:t>
            </a:r>
            <a:r>
              <a:rPr sz="3200" spc="-10" dirty="0"/>
              <a:t> </a:t>
            </a:r>
            <a:r>
              <a:rPr sz="3200" spc="-5" dirty="0"/>
              <a:t>l’impresa:</a:t>
            </a:r>
            <a:r>
              <a:rPr sz="3200" spc="-45" dirty="0"/>
              <a:t> </a:t>
            </a:r>
            <a:r>
              <a:rPr sz="3200" i="1" spc="-10" dirty="0"/>
              <a:t>tips </a:t>
            </a:r>
            <a:r>
              <a:rPr sz="3200" i="1" dirty="0"/>
              <a:t>&amp;</a:t>
            </a:r>
            <a:r>
              <a:rPr sz="3200" i="1" spc="-20" dirty="0"/>
              <a:t> </a:t>
            </a:r>
            <a:r>
              <a:rPr sz="3200" i="1" spc="-10" dirty="0"/>
              <a:t>tricks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4050" y="1364364"/>
            <a:ext cx="8413750" cy="4896212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2000" b="1" spc="-5" dirty="0">
                <a:solidFill>
                  <a:srgbClr val="1F487C"/>
                </a:solidFill>
                <a:cs typeface="Calibri Light"/>
              </a:rPr>
              <a:t>Ce</a:t>
            </a:r>
            <a:r>
              <a:rPr sz="2000" b="1" spc="-45" dirty="0">
                <a:solidFill>
                  <a:srgbClr val="1F487C"/>
                </a:solidFill>
                <a:cs typeface="Calibri Light"/>
              </a:rPr>
              <a:t>r</a:t>
            </a:r>
            <a:r>
              <a:rPr sz="2000" b="1" spc="-40" dirty="0">
                <a:solidFill>
                  <a:srgbClr val="1F487C"/>
                </a:solidFill>
                <a:cs typeface="Calibri Light"/>
              </a:rPr>
              <a:t>c</a:t>
            </a:r>
            <a:r>
              <a:rPr sz="2000" b="1" spc="-35" dirty="0">
                <a:solidFill>
                  <a:srgbClr val="1F487C"/>
                </a:solidFill>
                <a:cs typeface="Calibri Light"/>
              </a:rPr>
              <a:t>a</a:t>
            </a:r>
            <a:r>
              <a:rPr sz="2000" b="1" spc="-45" dirty="0">
                <a:solidFill>
                  <a:srgbClr val="1F487C"/>
                </a:solidFill>
                <a:cs typeface="Calibri Light"/>
              </a:rPr>
              <a:t>t</a:t>
            </a:r>
            <a:r>
              <a:rPr sz="2000" b="1" dirty="0">
                <a:solidFill>
                  <a:srgbClr val="1F487C"/>
                </a:solidFill>
                <a:cs typeface="Calibri Light"/>
              </a:rPr>
              <a:t>e</a:t>
            </a:r>
            <a:r>
              <a:rPr sz="2000" b="1" spc="-85" dirty="0">
                <a:solidFill>
                  <a:srgbClr val="1F487C"/>
                </a:solidFill>
                <a:cs typeface="Calibri Light"/>
              </a:rPr>
              <a:t> </a:t>
            </a:r>
            <a:r>
              <a:rPr sz="2000" b="1" spc="-5" dirty="0">
                <a:solidFill>
                  <a:srgbClr val="1F487C"/>
                </a:solidFill>
                <a:cs typeface="Calibri Light"/>
              </a:rPr>
              <a:t>o</a:t>
            </a:r>
            <a:r>
              <a:rPr sz="2000" b="1" spc="-15" dirty="0">
                <a:solidFill>
                  <a:srgbClr val="1F487C"/>
                </a:solidFill>
                <a:cs typeface="Calibri Light"/>
              </a:rPr>
              <a:t>n</a:t>
            </a:r>
            <a:r>
              <a:rPr sz="2000" b="1" spc="10" dirty="0">
                <a:solidFill>
                  <a:srgbClr val="1F487C"/>
                </a:solidFill>
                <a:cs typeface="Calibri Light"/>
              </a:rPr>
              <a:t>l</a:t>
            </a:r>
            <a:r>
              <a:rPr sz="2000" b="1" dirty="0">
                <a:solidFill>
                  <a:srgbClr val="1F487C"/>
                </a:solidFill>
                <a:cs typeface="Calibri Light"/>
              </a:rPr>
              <a:t>i</a:t>
            </a:r>
            <a:r>
              <a:rPr sz="2000" b="1" spc="-35" dirty="0">
                <a:solidFill>
                  <a:srgbClr val="1F487C"/>
                </a:solidFill>
                <a:cs typeface="Calibri Light"/>
              </a:rPr>
              <a:t>n</a:t>
            </a:r>
            <a:r>
              <a:rPr sz="2000" b="1" spc="-30" dirty="0">
                <a:solidFill>
                  <a:srgbClr val="1F487C"/>
                </a:solidFill>
                <a:cs typeface="Calibri Light"/>
              </a:rPr>
              <a:t>e</a:t>
            </a:r>
            <a:r>
              <a:rPr sz="2000" dirty="0">
                <a:solidFill>
                  <a:srgbClr val="1F487C"/>
                </a:solidFill>
                <a:cs typeface="Calibri Light"/>
              </a:rPr>
              <a:t>…</a:t>
            </a:r>
            <a:endParaRPr sz="2000" dirty="0">
              <a:cs typeface="Calibri Light"/>
            </a:endParaRPr>
          </a:p>
          <a:p>
            <a:pPr marL="469900" indent="-457200">
              <a:lnSpc>
                <a:spcPct val="100000"/>
              </a:lnSpc>
              <a:spcBef>
                <a:spcPts val="980"/>
              </a:spcBef>
              <a:buChar char="-"/>
              <a:tabLst>
                <a:tab pos="469265" algn="l"/>
                <a:tab pos="469900" algn="l"/>
              </a:tabLst>
            </a:pPr>
            <a:r>
              <a:rPr sz="2000" spc="-5" dirty="0">
                <a:cs typeface="Calibri Light"/>
              </a:rPr>
              <a:t>Associazioni</a:t>
            </a:r>
            <a:r>
              <a:rPr sz="2000" spc="15" dirty="0">
                <a:cs typeface="Calibri Light"/>
              </a:rPr>
              <a:t> </a:t>
            </a:r>
            <a:r>
              <a:rPr sz="2000" dirty="0">
                <a:cs typeface="Calibri Light"/>
              </a:rPr>
              <a:t>(es.</a:t>
            </a:r>
            <a:r>
              <a:rPr sz="2000" spc="5" dirty="0">
                <a:cs typeface="Calibri Light"/>
              </a:rPr>
              <a:t> </a:t>
            </a:r>
            <a:r>
              <a:rPr sz="2000" spc="-10" dirty="0">
                <a:cs typeface="Calibri Light"/>
              </a:rPr>
              <a:t>Camera</a:t>
            </a:r>
            <a:r>
              <a:rPr sz="2000" spc="-15" dirty="0">
                <a:cs typeface="Calibri Light"/>
              </a:rPr>
              <a:t> </a:t>
            </a:r>
            <a:r>
              <a:rPr sz="2000" dirty="0">
                <a:cs typeface="Calibri Light"/>
              </a:rPr>
              <a:t>di</a:t>
            </a:r>
            <a:r>
              <a:rPr sz="2000" spc="5" dirty="0">
                <a:cs typeface="Calibri Light"/>
              </a:rPr>
              <a:t> </a:t>
            </a:r>
            <a:r>
              <a:rPr sz="2000" spc="-15" dirty="0">
                <a:cs typeface="Calibri Light"/>
              </a:rPr>
              <a:t>commercio,</a:t>
            </a:r>
            <a:r>
              <a:rPr sz="2000" spc="20" dirty="0">
                <a:cs typeface="Calibri Light"/>
              </a:rPr>
              <a:t> </a:t>
            </a:r>
            <a:r>
              <a:rPr sz="2000" spc="-10" dirty="0">
                <a:cs typeface="Calibri Light"/>
              </a:rPr>
              <a:t>Confindustria,</a:t>
            </a:r>
            <a:r>
              <a:rPr sz="2000" spc="5" dirty="0">
                <a:cs typeface="Calibri Light"/>
              </a:rPr>
              <a:t> </a:t>
            </a:r>
            <a:r>
              <a:rPr sz="2000" spc="-20" dirty="0">
                <a:cs typeface="Calibri Light"/>
              </a:rPr>
              <a:t>Confcommercio,</a:t>
            </a:r>
            <a:endParaRPr sz="2000" dirty="0">
              <a:cs typeface="Calibri Light"/>
            </a:endParaRPr>
          </a:p>
          <a:p>
            <a:pPr marL="469900">
              <a:lnSpc>
                <a:spcPct val="100000"/>
              </a:lnSpc>
              <a:spcBef>
                <a:spcPts val="180"/>
              </a:spcBef>
            </a:pPr>
            <a:r>
              <a:rPr sz="2000" spc="-10" dirty="0">
                <a:cs typeface="Calibri Light"/>
              </a:rPr>
              <a:t>Confartigianato…)</a:t>
            </a:r>
            <a:endParaRPr sz="2000" dirty="0">
              <a:cs typeface="Calibri Light"/>
            </a:endParaRPr>
          </a:p>
          <a:p>
            <a:pPr marL="469900" indent="-457200">
              <a:lnSpc>
                <a:spcPct val="100000"/>
              </a:lnSpc>
              <a:spcBef>
                <a:spcPts val="1000"/>
              </a:spcBef>
              <a:buChar char="-"/>
              <a:tabLst>
                <a:tab pos="469265" algn="l"/>
                <a:tab pos="469900" algn="l"/>
              </a:tabLst>
            </a:pPr>
            <a:r>
              <a:rPr sz="2000" spc="-5" dirty="0">
                <a:cs typeface="Calibri Light"/>
              </a:rPr>
              <a:t>Siti,</a:t>
            </a:r>
            <a:r>
              <a:rPr sz="2000" spc="15" dirty="0">
                <a:cs typeface="Calibri Light"/>
              </a:rPr>
              <a:t> </a:t>
            </a:r>
            <a:r>
              <a:rPr sz="2000" spc="-10" dirty="0">
                <a:cs typeface="Calibri Light"/>
              </a:rPr>
              <a:t>portali</a:t>
            </a:r>
            <a:r>
              <a:rPr sz="2000" spc="35" dirty="0">
                <a:cs typeface="Calibri Light"/>
              </a:rPr>
              <a:t> </a:t>
            </a:r>
            <a:r>
              <a:rPr sz="2000" spc="-10" dirty="0">
                <a:cs typeface="Calibri Light"/>
              </a:rPr>
              <a:t>riviste digitali</a:t>
            </a:r>
            <a:r>
              <a:rPr sz="2000" spc="35" dirty="0">
                <a:cs typeface="Calibri Light"/>
              </a:rPr>
              <a:t> </a:t>
            </a:r>
            <a:r>
              <a:rPr sz="2000" dirty="0">
                <a:cs typeface="Calibri Light"/>
              </a:rPr>
              <a:t>(mark-up.it, </a:t>
            </a:r>
            <a:r>
              <a:rPr sz="2000" spc="-10" dirty="0">
                <a:cs typeface="Calibri Light"/>
              </a:rPr>
              <a:t>italiastartup.it,</a:t>
            </a:r>
            <a:r>
              <a:rPr sz="2000" spc="25" dirty="0">
                <a:cs typeface="Calibri Light"/>
              </a:rPr>
              <a:t> </a:t>
            </a:r>
            <a:r>
              <a:rPr sz="2000" spc="-5" dirty="0">
                <a:cs typeface="Calibri Light"/>
              </a:rPr>
              <a:t>pmi.it,</a:t>
            </a:r>
            <a:r>
              <a:rPr sz="2000" spc="25" dirty="0">
                <a:cs typeface="Calibri Light"/>
              </a:rPr>
              <a:t> </a:t>
            </a:r>
            <a:r>
              <a:rPr sz="2000" spc="-5" dirty="0">
                <a:cs typeface="Calibri Light"/>
              </a:rPr>
              <a:t>…)</a:t>
            </a:r>
            <a:endParaRPr sz="2000" dirty="0"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2000" b="1" dirty="0">
                <a:solidFill>
                  <a:srgbClr val="1F487C"/>
                </a:solidFill>
                <a:cs typeface="Calibri Light"/>
              </a:rPr>
              <a:t>e</a:t>
            </a:r>
            <a:r>
              <a:rPr sz="2000" b="1" spc="-65" dirty="0">
                <a:solidFill>
                  <a:srgbClr val="1F487C"/>
                </a:solidFill>
                <a:cs typeface="Calibri Light"/>
              </a:rPr>
              <a:t> </a:t>
            </a:r>
            <a:r>
              <a:rPr sz="2000" b="1" spc="-15" dirty="0">
                <a:solidFill>
                  <a:srgbClr val="1F487C"/>
                </a:solidFill>
                <a:cs typeface="Calibri Light"/>
              </a:rPr>
              <a:t>offline..</a:t>
            </a:r>
            <a:endParaRPr sz="2000" b="1" dirty="0">
              <a:cs typeface="Calibri Light"/>
            </a:endParaRPr>
          </a:p>
          <a:p>
            <a:pPr marL="469900" indent="-457200">
              <a:lnSpc>
                <a:spcPct val="100000"/>
              </a:lnSpc>
              <a:spcBef>
                <a:spcPts val="980"/>
              </a:spcBef>
              <a:buChar char="-"/>
              <a:tabLst>
                <a:tab pos="469265" algn="l"/>
                <a:tab pos="469900" algn="l"/>
              </a:tabLst>
            </a:pPr>
            <a:r>
              <a:rPr sz="2000" spc="-10" dirty="0">
                <a:cs typeface="Calibri Light"/>
              </a:rPr>
              <a:t>riviste</a:t>
            </a:r>
            <a:r>
              <a:rPr sz="2000" spc="10" dirty="0">
                <a:cs typeface="Calibri Light"/>
              </a:rPr>
              <a:t> </a:t>
            </a:r>
            <a:r>
              <a:rPr sz="2000" spc="-15" dirty="0">
                <a:cs typeface="Calibri Light"/>
              </a:rPr>
              <a:t>generaliste</a:t>
            </a:r>
            <a:r>
              <a:rPr sz="2000" spc="10" dirty="0">
                <a:cs typeface="Calibri Light"/>
              </a:rPr>
              <a:t> </a:t>
            </a:r>
            <a:r>
              <a:rPr sz="2000" dirty="0">
                <a:cs typeface="Calibri Light"/>
              </a:rPr>
              <a:t>e</a:t>
            </a:r>
            <a:r>
              <a:rPr sz="2000" spc="-10" dirty="0">
                <a:cs typeface="Calibri Light"/>
              </a:rPr>
              <a:t> </a:t>
            </a:r>
            <a:r>
              <a:rPr sz="2000" spc="-15" dirty="0">
                <a:cs typeface="Calibri Light"/>
              </a:rPr>
              <a:t>specializzate</a:t>
            </a:r>
            <a:endParaRPr sz="2000" dirty="0">
              <a:cs typeface="Calibri Light"/>
            </a:endParaRPr>
          </a:p>
          <a:p>
            <a:pPr marL="469900" indent="-457200">
              <a:lnSpc>
                <a:spcPct val="100000"/>
              </a:lnSpc>
              <a:spcBef>
                <a:spcPts val="980"/>
              </a:spcBef>
              <a:buChar char="-"/>
              <a:tabLst>
                <a:tab pos="469265" algn="l"/>
                <a:tab pos="469900" algn="l"/>
              </a:tabLst>
            </a:pPr>
            <a:r>
              <a:rPr sz="2000" spc="-20" dirty="0">
                <a:cs typeface="Calibri Light"/>
              </a:rPr>
              <a:t>eventi</a:t>
            </a:r>
            <a:r>
              <a:rPr sz="2000" spc="15" dirty="0">
                <a:cs typeface="Calibri Light"/>
              </a:rPr>
              <a:t> </a:t>
            </a:r>
            <a:r>
              <a:rPr sz="2000" dirty="0">
                <a:cs typeface="Calibri Light"/>
              </a:rPr>
              <a:t>e</a:t>
            </a:r>
            <a:r>
              <a:rPr sz="2000" spc="-15" dirty="0">
                <a:cs typeface="Calibri Light"/>
              </a:rPr>
              <a:t> </a:t>
            </a:r>
            <a:r>
              <a:rPr sz="2000" spc="-10" dirty="0" err="1">
                <a:cs typeface="Calibri Light"/>
              </a:rPr>
              <a:t>fiere</a:t>
            </a:r>
            <a:r>
              <a:rPr sz="2000" spc="25" dirty="0">
                <a:cs typeface="Calibri Light"/>
              </a:rPr>
              <a:t> </a:t>
            </a:r>
            <a:endParaRPr lang="it-IT" sz="2000" spc="-5" dirty="0"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29476C"/>
                </a:solidFill>
                <a:cs typeface="Calibri Light"/>
              </a:rPr>
              <a:t>…</a:t>
            </a:r>
            <a:r>
              <a:rPr sz="2000" spc="-50" dirty="0">
                <a:solidFill>
                  <a:srgbClr val="29476C"/>
                </a:solidFill>
                <a:cs typeface="Calibri Light"/>
              </a:rPr>
              <a:t> </a:t>
            </a:r>
            <a:r>
              <a:rPr lang="it-IT" sz="2000" b="1" spc="-10" dirty="0">
                <a:solidFill>
                  <a:srgbClr val="29476C"/>
                </a:solidFill>
                <a:cs typeface="Calibri Light"/>
              </a:rPr>
              <a:t>guardatevi intorno</a:t>
            </a:r>
            <a:r>
              <a:rPr sz="2000" b="1" dirty="0">
                <a:solidFill>
                  <a:srgbClr val="29476C"/>
                </a:solidFill>
                <a:cs typeface="Calibri Light"/>
              </a:rPr>
              <a:t>…</a:t>
            </a:r>
            <a:endParaRPr sz="2000" b="1" dirty="0">
              <a:cs typeface="Calibri Light"/>
            </a:endParaRPr>
          </a:p>
          <a:p>
            <a:pPr marL="469900" indent="-457200">
              <a:lnSpc>
                <a:spcPct val="100000"/>
              </a:lnSpc>
              <a:spcBef>
                <a:spcPts val="985"/>
              </a:spcBef>
              <a:buChar char="-"/>
              <a:tabLst>
                <a:tab pos="469265" algn="l"/>
                <a:tab pos="469900" algn="l"/>
              </a:tabLst>
            </a:pPr>
            <a:r>
              <a:rPr sz="2000" dirty="0">
                <a:cs typeface="Calibri Light"/>
              </a:rPr>
              <a:t>le</a:t>
            </a:r>
            <a:r>
              <a:rPr sz="2000" spc="-5" dirty="0">
                <a:cs typeface="Calibri Light"/>
              </a:rPr>
              <a:t> </a:t>
            </a:r>
            <a:r>
              <a:rPr sz="2000" spc="-20" dirty="0">
                <a:cs typeface="Calibri Light"/>
              </a:rPr>
              <a:t>etichette</a:t>
            </a:r>
            <a:r>
              <a:rPr sz="2000" spc="40" dirty="0">
                <a:cs typeface="Calibri Light"/>
              </a:rPr>
              <a:t> </a:t>
            </a:r>
            <a:r>
              <a:rPr sz="2000" spc="-5" dirty="0">
                <a:cs typeface="Calibri Light"/>
              </a:rPr>
              <a:t>dei</a:t>
            </a:r>
            <a:r>
              <a:rPr sz="2000" spc="10" dirty="0">
                <a:cs typeface="Calibri Light"/>
              </a:rPr>
              <a:t> </a:t>
            </a:r>
            <a:r>
              <a:rPr sz="2000" spc="-20" dirty="0">
                <a:cs typeface="Calibri Light"/>
              </a:rPr>
              <a:t>prodotti</a:t>
            </a:r>
            <a:endParaRPr sz="2000" dirty="0">
              <a:cs typeface="Calibri Light"/>
            </a:endParaRPr>
          </a:p>
          <a:p>
            <a:pPr marL="469900" indent="-457200">
              <a:lnSpc>
                <a:spcPct val="100000"/>
              </a:lnSpc>
              <a:spcBef>
                <a:spcPts val="980"/>
              </a:spcBef>
              <a:buChar char="-"/>
              <a:tabLst>
                <a:tab pos="469265" algn="l"/>
                <a:tab pos="469900" algn="l"/>
              </a:tabLst>
            </a:pPr>
            <a:r>
              <a:rPr sz="2000" spc="-5" dirty="0">
                <a:cs typeface="Calibri Light"/>
              </a:rPr>
              <a:t>le</a:t>
            </a:r>
            <a:r>
              <a:rPr sz="2000" spc="5" dirty="0">
                <a:cs typeface="Calibri Light"/>
              </a:rPr>
              <a:t> </a:t>
            </a:r>
            <a:r>
              <a:rPr sz="2000" spc="-15" dirty="0">
                <a:cs typeface="Calibri Light"/>
              </a:rPr>
              <a:t>targhe</a:t>
            </a:r>
            <a:r>
              <a:rPr sz="2000" dirty="0">
                <a:cs typeface="Calibri Light"/>
              </a:rPr>
              <a:t> </a:t>
            </a:r>
            <a:r>
              <a:rPr sz="2000" spc="-5" dirty="0">
                <a:cs typeface="Calibri Light"/>
              </a:rPr>
              <a:t>degli</a:t>
            </a:r>
            <a:r>
              <a:rPr sz="2000" spc="5" dirty="0">
                <a:cs typeface="Calibri Light"/>
              </a:rPr>
              <a:t> </a:t>
            </a:r>
            <a:r>
              <a:rPr sz="2000" spc="-10" dirty="0">
                <a:cs typeface="Calibri Light"/>
              </a:rPr>
              <a:t>uffici</a:t>
            </a:r>
            <a:r>
              <a:rPr sz="2000" spc="5" dirty="0">
                <a:cs typeface="Calibri Light"/>
              </a:rPr>
              <a:t> </a:t>
            </a:r>
            <a:r>
              <a:rPr sz="2000" dirty="0">
                <a:cs typeface="Calibri Light"/>
              </a:rPr>
              <a:t>e</a:t>
            </a:r>
            <a:r>
              <a:rPr sz="2000" spc="-15" dirty="0">
                <a:cs typeface="Calibri Light"/>
              </a:rPr>
              <a:t> </a:t>
            </a:r>
            <a:r>
              <a:rPr sz="2000" spc="-5" dirty="0">
                <a:cs typeface="Calibri Light"/>
              </a:rPr>
              <a:t>degli</a:t>
            </a:r>
            <a:r>
              <a:rPr sz="2000" spc="5" dirty="0">
                <a:cs typeface="Calibri Light"/>
              </a:rPr>
              <a:t> </a:t>
            </a:r>
            <a:r>
              <a:rPr sz="2000" spc="-10" dirty="0">
                <a:cs typeface="Calibri Light"/>
              </a:rPr>
              <a:t>stabilimenti</a:t>
            </a:r>
            <a:endParaRPr sz="2000" dirty="0">
              <a:cs typeface="Calibri Ligh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000" dirty="0">
              <a:cs typeface="Calibri Light"/>
            </a:endParaRPr>
          </a:p>
          <a:p>
            <a:pPr marL="73660">
              <a:lnSpc>
                <a:spcPct val="100000"/>
              </a:lnSpc>
            </a:pPr>
            <a:r>
              <a:rPr sz="2000" spc="-10" dirty="0">
                <a:solidFill>
                  <a:srgbClr val="1F487C"/>
                </a:solidFill>
                <a:cs typeface="Calibri Light"/>
              </a:rPr>
              <a:t>…</a:t>
            </a:r>
            <a:r>
              <a:rPr sz="2000" b="1" spc="-10" dirty="0">
                <a:solidFill>
                  <a:srgbClr val="1F487C"/>
                </a:solidFill>
                <a:cs typeface="Calibri Light"/>
              </a:rPr>
              <a:t>e</a:t>
            </a:r>
            <a:r>
              <a:rPr sz="2000" b="1" spc="-55" dirty="0">
                <a:solidFill>
                  <a:srgbClr val="1F487C"/>
                </a:solidFill>
                <a:cs typeface="Calibri Light"/>
              </a:rPr>
              <a:t> </a:t>
            </a:r>
            <a:r>
              <a:rPr sz="2000" b="1" spc="-20" dirty="0">
                <a:solidFill>
                  <a:srgbClr val="1F487C"/>
                </a:solidFill>
                <a:cs typeface="Calibri Light"/>
              </a:rPr>
              <a:t>chiedete</a:t>
            </a:r>
            <a:r>
              <a:rPr sz="2000" b="1" spc="-90" dirty="0">
                <a:solidFill>
                  <a:srgbClr val="1F487C"/>
                </a:solidFill>
                <a:cs typeface="Calibri Light"/>
              </a:rPr>
              <a:t> </a:t>
            </a:r>
            <a:r>
              <a:rPr sz="2000" b="1" spc="5" dirty="0">
                <a:solidFill>
                  <a:srgbClr val="1F487C"/>
                </a:solidFill>
                <a:cs typeface="Calibri Light"/>
              </a:rPr>
              <a:t>a</a:t>
            </a:r>
            <a:r>
              <a:rPr sz="2000" spc="5" dirty="0">
                <a:cs typeface="Calibri Light"/>
              </a:rPr>
              <a:t>:</a:t>
            </a:r>
            <a:r>
              <a:rPr sz="2000" spc="-60" dirty="0">
                <a:cs typeface="Calibri Light"/>
              </a:rPr>
              <a:t> </a:t>
            </a:r>
            <a:r>
              <a:rPr sz="2000" spc="-15" dirty="0">
                <a:cs typeface="Calibri Light"/>
              </a:rPr>
              <a:t>Family</a:t>
            </a:r>
            <a:r>
              <a:rPr sz="2000" dirty="0">
                <a:cs typeface="Calibri Light"/>
              </a:rPr>
              <a:t> &amp;</a:t>
            </a:r>
            <a:r>
              <a:rPr sz="2000" spc="-15" dirty="0">
                <a:cs typeface="Calibri Light"/>
              </a:rPr>
              <a:t> </a:t>
            </a:r>
            <a:r>
              <a:rPr sz="2000" spc="-5" dirty="0">
                <a:cs typeface="Calibri Light"/>
              </a:rPr>
              <a:t>Friends!</a:t>
            </a:r>
            <a:endParaRPr sz="2000" dirty="0">
              <a:cs typeface="Calibri Light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610600" y="6428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4800600" y="1905000"/>
            <a:ext cx="3962400" cy="14014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CasellaDiTesto 4"/>
          <p:cNvSpPr txBox="1"/>
          <p:nvPr/>
        </p:nvSpPr>
        <p:spPr>
          <a:xfrm>
            <a:off x="8610600" y="6428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6</a:t>
            </a:r>
          </a:p>
        </p:txBody>
      </p:sp>
      <p:pic>
        <p:nvPicPr>
          <p:cNvPr id="2050" name="Picture 2" descr="Desk Resear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7" y="1535331"/>
            <a:ext cx="2359025" cy="177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ccia a destra 5"/>
          <p:cNvSpPr/>
          <p:nvPr/>
        </p:nvSpPr>
        <p:spPr>
          <a:xfrm>
            <a:off x="3429000" y="2133600"/>
            <a:ext cx="914400" cy="5323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4968875" y="1980025"/>
            <a:ext cx="381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Ricerca</a:t>
            </a:r>
            <a:r>
              <a:rPr lang="it-IT" dirty="0"/>
              <a:t>, </a:t>
            </a:r>
            <a:r>
              <a:rPr lang="it-IT" b="1" dirty="0"/>
              <a:t>valutazione</a:t>
            </a:r>
            <a:r>
              <a:rPr lang="it-IT" dirty="0"/>
              <a:t> e </a:t>
            </a:r>
            <a:r>
              <a:rPr lang="it-IT" b="1" dirty="0"/>
              <a:t>rielaborazione</a:t>
            </a:r>
            <a:r>
              <a:rPr lang="it-IT" dirty="0"/>
              <a:t> di </a:t>
            </a:r>
            <a:r>
              <a:rPr lang="it-IT" b="1" dirty="0"/>
              <a:t>informazioni già raccolte </a:t>
            </a:r>
            <a:r>
              <a:rPr lang="it-IT" dirty="0"/>
              <a:t>da fonti ufficiali e secondarie (Istat, Banca d’Italia, </a:t>
            </a:r>
            <a:r>
              <a:rPr lang="it-IT" dirty="0" err="1"/>
              <a:t>Euromonitor</a:t>
            </a:r>
            <a:r>
              <a:rPr lang="it-IT" dirty="0"/>
              <a:t> etc.). </a:t>
            </a:r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78703" y="3870508"/>
            <a:ext cx="3313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pc="-5" dirty="0">
                <a:solidFill>
                  <a:srgbClr val="1F487C"/>
                </a:solidFill>
                <a:cs typeface="Calibri Light"/>
              </a:rPr>
              <a:t>Consultate fonti generaliste</a:t>
            </a:r>
            <a:r>
              <a:rPr lang="it-IT" dirty="0">
                <a:solidFill>
                  <a:srgbClr val="1F487C"/>
                </a:solidFill>
                <a:cs typeface="Calibri Light"/>
              </a:rPr>
              <a:t>…</a:t>
            </a:r>
            <a:endParaRPr lang="it-IT" dirty="0">
              <a:cs typeface="Calibri Light"/>
            </a:endParaRPr>
          </a:p>
        </p:txBody>
      </p:sp>
      <p:pic>
        <p:nvPicPr>
          <p:cNvPr id="2052" name="Picture 4" descr="Istat – logo | Gennari e Conti Ingegne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3477278"/>
            <a:ext cx="1143687" cy="110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Organizzazione per la Cooperazione e lo Sviluppo Economico (OCSE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86200"/>
            <a:ext cx="1407421" cy="38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ile:Logo RGB-POS.png - Statistics Explain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754980"/>
            <a:ext cx="2050473" cy="71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ile:Nielsen Logo.svg - Wikiped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4711501"/>
            <a:ext cx="1128394" cy="39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Gfk Eurisko: Internet, miti da sfatare e nuove opportunità | Gdowee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7" b="19528"/>
          <a:stretch/>
        </p:blipFill>
        <p:spPr bwMode="auto">
          <a:xfrm>
            <a:off x="5621253" y="4598094"/>
            <a:ext cx="1770147" cy="63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Perchè scegliere IAB Italia - IAB Academ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167" y="4638900"/>
            <a:ext cx="949323" cy="47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Mark U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7" y="5531109"/>
            <a:ext cx="1636713" cy="33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Largo Consumo: il retail, i mercati e i consumi - Largo Consum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377" y="5387293"/>
            <a:ext cx="1316075" cy="5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il sole 24 ore logo - Roberta Garibaldi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7" t="36247" r="14222" b="40113"/>
          <a:stretch/>
        </p:blipFill>
        <p:spPr bwMode="auto">
          <a:xfrm>
            <a:off x="4064234" y="5454928"/>
            <a:ext cx="1407560" cy="47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asellaDiTesto 24"/>
          <p:cNvSpPr txBox="1"/>
          <p:nvPr/>
        </p:nvSpPr>
        <p:spPr>
          <a:xfrm>
            <a:off x="237398" y="4683727"/>
            <a:ext cx="4034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pc="-5" dirty="0">
                <a:solidFill>
                  <a:srgbClr val="1F487C"/>
                </a:solidFill>
                <a:cs typeface="Calibri Light"/>
              </a:rPr>
              <a:t>…e </a:t>
            </a:r>
            <a:r>
              <a:rPr lang="it-IT" b="1" u="sng" spc="-5" dirty="0">
                <a:solidFill>
                  <a:srgbClr val="1F487C"/>
                </a:solidFill>
                <a:cs typeface="Calibri Light"/>
              </a:rPr>
              <a:t>fonti affidabili </a:t>
            </a:r>
            <a:r>
              <a:rPr lang="it-IT" b="1" spc="-5" dirty="0">
                <a:solidFill>
                  <a:srgbClr val="1F487C"/>
                </a:solidFill>
                <a:cs typeface="Calibri Light"/>
              </a:rPr>
              <a:t>specializzate sul tema</a:t>
            </a:r>
            <a:endParaRPr lang="it-IT" dirty="0">
              <a:cs typeface="Calibri Light"/>
            </a:endParaRPr>
          </a:p>
        </p:txBody>
      </p:sp>
      <p:pic>
        <p:nvPicPr>
          <p:cNvPr id="2072" name="Picture 24" descr="Harvard Business Review Italia | Sito ufficiale della rivista mensil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768" y="5477363"/>
            <a:ext cx="2886305" cy="45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object 2"/>
          <p:cNvSpPr txBox="1">
            <a:spLocks noGrp="1"/>
          </p:cNvSpPr>
          <p:nvPr>
            <p:ph type="title" idx="4294967295"/>
          </p:nvPr>
        </p:nvSpPr>
        <p:spPr>
          <a:xfrm>
            <a:off x="1798320" y="499948"/>
            <a:ext cx="593944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-5" dirty="0"/>
              <a:t>Come raccogliere le informazioni </a:t>
            </a:r>
            <a:r>
              <a:rPr lang="it-IT" sz="1800" spc="-5" dirty="0"/>
              <a:t>1/2</a:t>
            </a:r>
            <a:endParaRPr sz="1800" spc="-10" dirty="0"/>
          </a:p>
        </p:txBody>
      </p:sp>
    </p:spTree>
    <p:extLst>
      <p:ext uri="{BB962C8B-B14F-4D97-AF65-F5344CB8AC3E}">
        <p14:creationId xmlns:p14="http://schemas.microsoft.com/office/powerpoint/2010/main" val="3753501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CasellaDiTesto 4"/>
          <p:cNvSpPr txBox="1"/>
          <p:nvPr/>
        </p:nvSpPr>
        <p:spPr>
          <a:xfrm>
            <a:off x="8610600" y="6428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7</a:t>
            </a:r>
          </a:p>
        </p:txBody>
      </p:sp>
      <p:sp>
        <p:nvSpPr>
          <p:cNvPr id="6" name="Rettangolo 5"/>
          <p:cNvSpPr/>
          <p:nvPr/>
        </p:nvSpPr>
        <p:spPr>
          <a:xfrm>
            <a:off x="488373" y="4673566"/>
            <a:ext cx="4572000" cy="21723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spc="-5" dirty="0">
                <a:solidFill>
                  <a:srgbClr val="1F487C"/>
                </a:solidFill>
                <a:cs typeface="Calibri Light"/>
              </a:rPr>
              <a:t>Tenete ben a mente</a:t>
            </a:r>
            <a:r>
              <a:rPr lang="it-IT" dirty="0">
                <a:solidFill>
                  <a:srgbClr val="1F487C"/>
                </a:solidFill>
                <a:cs typeface="Calibri Light"/>
              </a:rPr>
              <a:t>:</a:t>
            </a:r>
            <a:endParaRPr lang="it-IT" dirty="0"/>
          </a:p>
          <a:p>
            <a:r>
              <a:rPr lang="it-IT" dirty="0"/>
              <a:t>• i vostri bisogni informativi: </a:t>
            </a:r>
            <a:r>
              <a:rPr lang="it-IT" i="1" dirty="0"/>
              <a:t>perché state conducendo questa ricerca? Quali sono gli obiettivi di ricerca?</a:t>
            </a:r>
          </a:p>
          <a:p>
            <a:r>
              <a:rPr lang="it-IT" dirty="0"/>
              <a:t>• Non dimenticare di </a:t>
            </a:r>
            <a:r>
              <a:rPr lang="it-IT" i="1" dirty="0"/>
              <a:t>rielaborare i dati in informazioni</a:t>
            </a:r>
            <a:r>
              <a:rPr lang="it-IT" dirty="0"/>
              <a:t> funzionali agli obiettivi di ricerca</a:t>
            </a: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endParaRPr lang="it-IT" dirty="0"/>
          </a:p>
        </p:txBody>
      </p:sp>
      <p:pic>
        <p:nvPicPr>
          <p:cNvPr id="3074" name="Picture 2" descr="What is Field Research: Definition, Methods, Examples and Advantages |  QuestionPr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1" t="3908" r="10064" b="7517"/>
          <a:stretch/>
        </p:blipFill>
        <p:spPr bwMode="auto">
          <a:xfrm>
            <a:off x="121345" y="1295400"/>
            <a:ext cx="3508546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/>
          <p:cNvSpPr/>
          <p:nvPr/>
        </p:nvSpPr>
        <p:spPr>
          <a:xfrm>
            <a:off x="2590800" y="1352187"/>
            <a:ext cx="1066800" cy="4279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2895599" y="2214933"/>
            <a:ext cx="599209" cy="299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2286000" y="3429000"/>
            <a:ext cx="741218" cy="299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630382" y="3429000"/>
            <a:ext cx="741218" cy="299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1544782" y="1219200"/>
            <a:ext cx="741218" cy="299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96982" y="2214933"/>
            <a:ext cx="741218" cy="2996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>
            <a:off x="3429000" y="2133600"/>
            <a:ext cx="914400" cy="5323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4747203" y="1750623"/>
            <a:ext cx="3962400" cy="14014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4876800" y="1824363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Mira a </a:t>
            </a:r>
            <a:r>
              <a:rPr lang="it-IT" b="1" dirty="0"/>
              <a:t>osservare</a:t>
            </a:r>
            <a:r>
              <a:rPr lang="it-IT" dirty="0"/>
              <a:t>, </a:t>
            </a:r>
            <a:r>
              <a:rPr lang="it-IT" b="1" dirty="0"/>
              <a:t>interagire</a:t>
            </a:r>
            <a:r>
              <a:rPr lang="it-IT" dirty="0"/>
              <a:t> e comprendere gli individui in grado di soddisfare il nostro specifico bisogno informativo avvalendosi di:</a:t>
            </a:r>
          </a:p>
        </p:txBody>
      </p:sp>
      <p:sp>
        <p:nvSpPr>
          <p:cNvPr id="22" name="Rettangolo arrotondato 21"/>
          <p:cNvSpPr/>
          <p:nvPr/>
        </p:nvSpPr>
        <p:spPr>
          <a:xfrm>
            <a:off x="6911397" y="3850745"/>
            <a:ext cx="1699203" cy="6618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6688282" y="3904341"/>
            <a:ext cx="2168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/>
                </a:solidFill>
              </a:rPr>
              <a:t>Interazione tramite interviste</a:t>
            </a:r>
          </a:p>
        </p:txBody>
      </p:sp>
      <p:sp>
        <p:nvSpPr>
          <p:cNvPr id="25" name="Rettangolo arrotondato 24"/>
          <p:cNvSpPr/>
          <p:nvPr/>
        </p:nvSpPr>
        <p:spPr>
          <a:xfrm>
            <a:off x="4876800" y="3850745"/>
            <a:ext cx="1699203" cy="6618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/>
          <p:cNvSpPr txBox="1"/>
          <p:nvPr/>
        </p:nvSpPr>
        <p:spPr>
          <a:xfrm>
            <a:off x="4876800" y="3884294"/>
            <a:ext cx="171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/>
                </a:solidFill>
              </a:rPr>
              <a:t>Osservazione diretta</a:t>
            </a:r>
          </a:p>
        </p:txBody>
      </p:sp>
      <p:cxnSp>
        <p:nvCxnSpPr>
          <p:cNvPr id="27" name="Connettore 2 26"/>
          <p:cNvCxnSpPr/>
          <p:nvPr/>
        </p:nvCxnSpPr>
        <p:spPr>
          <a:xfrm flipH="1">
            <a:off x="5735783" y="3185621"/>
            <a:ext cx="504133" cy="603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7108939" y="3173891"/>
            <a:ext cx="564923" cy="554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bject 2"/>
          <p:cNvSpPr txBox="1">
            <a:spLocks noGrp="1"/>
          </p:cNvSpPr>
          <p:nvPr>
            <p:ph type="title" idx="4294967295"/>
          </p:nvPr>
        </p:nvSpPr>
        <p:spPr>
          <a:xfrm>
            <a:off x="1798320" y="499948"/>
            <a:ext cx="593944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-5" dirty="0"/>
              <a:t>Come raccogliere le informazioni </a:t>
            </a:r>
            <a:r>
              <a:rPr lang="it-IT" sz="1800" spc="-5" dirty="0"/>
              <a:t>2/2</a:t>
            </a:r>
            <a:endParaRPr sz="1800" spc="-10" dirty="0"/>
          </a:p>
        </p:txBody>
      </p:sp>
    </p:spTree>
    <p:extLst>
      <p:ext uri="{BB962C8B-B14F-4D97-AF65-F5344CB8AC3E}">
        <p14:creationId xmlns:p14="http://schemas.microsoft.com/office/powerpoint/2010/main" val="2374696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119633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CasellaDiTesto 13"/>
          <p:cNvSpPr txBox="1"/>
          <p:nvPr/>
        </p:nvSpPr>
        <p:spPr>
          <a:xfrm>
            <a:off x="8610600" y="6428601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/>
                </a:solidFill>
              </a:rPr>
              <a:t>Slide 8</a:t>
            </a:r>
          </a:p>
        </p:txBody>
      </p:sp>
      <p:sp>
        <p:nvSpPr>
          <p:cNvPr id="17" name="Rettangolo arrotondato 16"/>
          <p:cNvSpPr/>
          <p:nvPr/>
        </p:nvSpPr>
        <p:spPr>
          <a:xfrm>
            <a:off x="449742" y="5091119"/>
            <a:ext cx="2715499" cy="77440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arrotondato 17"/>
          <p:cNvSpPr/>
          <p:nvPr/>
        </p:nvSpPr>
        <p:spPr>
          <a:xfrm>
            <a:off x="5859404" y="5056824"/>
            <a:ext cx="2735616" cy="7681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100" name="Picture 4" descr="Squadra di affari che raggiunge obiettivo | Vettore Prem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409" y="1364159"/>
            <a:ext cx="3733800" cy="236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ttangolo arrotondato 22"/>
          <p:cNvSpPr/>
          <p:nvPr/>
        </p:nvSpPr>
        <p:spPr>
          <a:xfrm>
            <a:off x="3184975" y="3854166"/>
            <a:ext cx="2654667" cy="9058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23"/>
          <p:cNvSpPr/>
          <p:nvPr/>
        </p:nvSpPr>
        <p:spPr>
          <a:xfrm>
            <a:off x="3184975" y="4000912"/>
            <a:ext cx="26956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spc="-20" dirty="0">
                <a:cs typeface="Calibri Light"/>
              </a:rPr>
              <a:t>Elaborare</a:t>
            </a:r>
            <a:r>
              <a:rPr lang="it-IT" b="1" spc="20" dirty="0">
                <a:cs typeface="Calibri Light"/>
              </a:rPr>
              <a:t> </a:t>
            </a:r>
            <a:r>
              <a:rPr lang="it-IT" b="1" spc="-5" dirty="0">
                <a:cs typeface="Calibri Light"/>
              </a:rPr>
              <a:t>un</a:t>
            </a:r>
            <a:r>
              <a:rPr lang="it-IT" b="1" spc="-15" dirty="0">
                <a:cs typeface="Calibri Light"/>
              </a:rPr>
              <a:t> caso</a:t>
            </a:r>
            <a:r>
              <a:rPr lang="it-IT" b="1" dirty="0">
                <a:cs typeface="Calibri Light"/>
              </a:rPr>
              <a:t> </a:t>
            </a:r>
            <a:r>
              <a:rPr lang="it-IT" b="1" spc="-5" dirty="0">
                <a:cs typeface="Calibri Light"/>
              </a:rPr>
              <a:t>di</a:t>
            </a:r>
            <a:r>
              <a:rPr lang="it-IT" b="1" spc="5" dirty="0">
                <a:cs typeface="Calibri Light"/>
              </a:rPr>
              <a:t> </a:t>
            </a:r>
            <a:r>
              <a:rPr lang="it-IT" b="1" spc="-15" dirty="0">
                <a:cs typeface="Calibri Light"/>
              </a:rPr>
              <a:t>studio</a:t>
            </a:r>
            <a:r>
              <a:rPr lang="it-IT" b="1" spc="15" dirty="0">
                <a:cs typeface="Calibri Light"/>
              </a:rPr>
              <a:t> </a:t>
            </a:r>
          </a:p>
          <a:p>
            <a:pPr algn="ctr"/>
            <a:r>
              <a:rPr lang="it-IT" sz="1600" spc="-5" dirty="0">
                <a:cs typeface="Calibri Light"/>
              </a:rPr>
              <a:t>in</a:t>
            </a:r>
            <a:r>
              <a:rPr lang="it-IT" sz="1600" spc="-15" dirty="0">
                <a:cs typeface="Calibri Light"/>
              </a:rPr>
              <a:t> </a:t>
            </a:r>
            <a:r>
              <a:rPr lang="it-IT" sz="1600" spc="-10" dirty="0">
                <a:cs typeface="Calibri Light"/>
              </a:rPr>
              <a:t>cui:</a:t>
            </a:r>
            <a:endParaRPr lang="it-IT" sz="1600" dirty="0"/>
          </a:p>
        </p:txBody>
      </p:sp>
      <p:sp>
        <p:nvSpPr>
          <p:cNvPr id="25" name="Freccia a destra 24"/>
          <p:cNvSpPr/>
          <p:nvPr/>
        </p:nvSpPr>
        <p:spPr>
          <a:xfrm rot="8142855">
            <a:off x="3229588" y="4915565"/>
            <a:ext cx="660090" cy="3511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reccia a destra 25"/>
          <p:cNvSpPr/>
          <p:nvPr/>
        </p:nvSpPr>
        <p:spPr>
          <a:xfrm rot="3064648">
            <a:off x="5111296" y="4944238"/>
            <a:ext cx="660090" cy="3511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bject 2"/>
          <p:cNvSpPr txBox="1">
            <a:spLocks noGrp="1"/>
          </p:cNvSpPr>
          <p:nvPr>
            <p:ph type="title" idx="4294967295"/>
          </p:nvPr>
        </p:nvSpPr>
        <p:spPr>
          <a:xfrm>
            <a:off x="1895939" y="497438"/>
            <a:ext cx="535212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-5" dirty="0"/>
              <a:t> Elaborazione del caso di studio</a:t>
            </a:r>
            <a:endParaRPr sz="1800" spc="-10" dirty="0"/>
          </a:p>
        </p:txBody>
      </p:sp>
      <p:sp>
        <p:nvSpPr>
          <p:cNvPr id="15" name="Rettangolo 14"/>
          <p:cNvSpPr/>
          <p:nvPr/>
        </p:nvSpPr>
        <p:spPr>
          <a:xfrm>
            <a:off x="70212" y="5056824"/>
            <a:ext cx="33503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265" lvl="1">
              <a:lnSpc>
                <a:spcPct val="100000"/>
              </a:lnSpc>
              <a:spcBef>
                <a:spcPts val="1000"/>
              </a:spcBef>
              <a:tabLst>
                <a:tab pos="812800" algn="l"/>
              </a:tabLst>
            </a:pPr>
            <a:r>
              <a:rPr lang="it-IT" sz="1600" b="1" spc="-20" dirty="0">
                <a:cs typeface="Calibri Light"/>
              </a:rPr>
              <a:t>Analizzare il contesto competitivo </a:t>
            </a:r>
            <a:r>
              <a:rPr lang="it-IT" sz="1600" spc="-20" dirty="0">
                <a:cs typeface="Calibri Light"/>
              </a:rPr>
              <a:t>e </a:t>
            </a:r>
            <a:r>
              <a:rPr lang="it-IT" sz="1600" b="1" spc="-20" dirty="0">
                <a:cs typeface="Calibri Light"/>
              </a:rPr>
              <a:t>la posizione dell’impresa </a:t>
            </a:r>
            <a:r>
              <a:rPr lang="it-IT" sz="1600" spc="-20" dirty="0">
                <a:cs typeface="Calibri Light"/>
              </a:rPr>
              <a:t>oggetto di studio</a:t>
            </a:r>
            <a:r>
              <a:rPr lang="it-IT" sz="1600" b="1" spc="-20" dirty="0">
                <a:cs typeface="Calibri Light"/>
              </a:rPr>
              <a:t> </a:t>
            </a:r>
            <a:endParaRPr lang="it-IT" sz="1600" i="1" dirty="0">
              <a:cs typeface="Calibri Light"/>
            </a:endParaRPr>
          </a:p>
        </p:txBody>
      </p:sp>
      <p:sp>
        <p:nvSpPr>
          <p:cNvPr id="16" name="Rettangolo arrotondato 15"/>
          <p:cNvSpPr/>
          <p:nvPr/>
        </p:nvSpPr>
        <p:spPr>
          <a:xfrm>
            <a:off x="3123788" y="5927481"/>
            <a:ext cx="2735616" cy="7681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 destra 20"/>
          <p:cNvSpPr/>
          <p:nvPr/>
        </p:nvSpPr>
        <p:spPr>
          <a:xfrm rot="5400000">
            <a:off x="4241955" y="5096419"/>
            <a:ext cx="660090" cy="3511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ttangolo 21"/>
          <p:cNvSpPr/>
          <p:nvPr/>
        </p:nvSpPr>
        <p:spPr>
          <a:xfrm>
            <a:off x="2841237" y="6010720"/>
            <a:ext cx="29440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265" lvl="1">
              <a:lnSpc>
                <a:spcPct val="100000"/>
              </a:lnSpc>
              <a:spcBef>
                <a:spcPts val="1000"/>
              </a:spcBef>
              <a:tabLst>
                <a:tab pos="812800" algn="l"/>
              </a:tabLst>
            </a:pPr>
            <a:r>
              <a:rPr lang="it-IT" sz="1600" b="1" spc="-20" dirty="0">
                <a:cs typeface="Calibri Light"/>
              </a:rPr>
              <a:t>Utilizzare principi e modelli </a:t>
            </a:r>
            <a:r>
              <a:rPr lang="it-IT" sz="1600" spc="-20" dirty="0">
                <a:cs typeface="Calibri Light"/>
              </a:rPr>
              <a:t>appresi nel corso di studi</a:t>
            </a:r>
            <a:endParaRPr lang="it-IT" sz="1600" i="1" dirty="0">
              <a:cs typeface="Calibri Light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5413633" y="5021726"/>
            <a:ext cx="3349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265" lvl="1">
              <a:lnSpc>
                <a:spcPct val="100000"/>
              </a:lnSpc>
              <a:spcBef>
                <a:spcPts val="1000"/>
              </a:spcBef>
              <a:tabLst>
                <a:tab pos="812800" algn="l"/>
              </a:tabLst>
            </a:pPr>
            <a:r>
              <a:rPr lang="it-IT" sz="1600" b="1" spc="-15" dirty="0">
                <a:cs typeface="Calibri Light"/>
              </a:rPr>
              <a:t>Proporre</a:t>
            </a:r>
            <a:r>
              <a:rPr lang="it-IT" sz="1600" b="1" spc="10" dirty="0">
                <a:cs typeface="Calibri Light"/>
              </a:rPr>
              <a:t> </a:t>
            </a:r>
            <a:r>
              <a:rPr lang="it-IT" sz="1600" b="1" i="1" spc="-10" dirty="0">
                <a:cs typeface="Calibri Light"/>
              </a:rPr>
              <a:t>idee</a:t>
            </a:r>
            <a:r>
              <a:rPr lang="it-IT" sz="1600" b="1" spc="15" dirty="0">
                <a:cs typeface="Calibri Light"/>
              </a:rPr>
              <a:t> e raccomandazioni </a:t>
            </a:r>
            <a:r>
              <a:rPr lang="it-IT" sz="1600" spc="-5" dirty="0">
                <a:cs typeface="Calibri Light"/>
              </a:rPr>
              <a:t>per</a:t>
            </a:r>
            <a:r>
              <a:rPr lang="it-IT" sz="1600" spc="10" dirty="0">
                <a:cs typeface="Calibri Light"/>
              </a:rPr>
              <a:t> </a:t>
            </a:r>
            <a:r>
              <a:rPr lang="it-IT" sz="1600" spc="-20" dirty="0">
                <a:cs typeface="Calibri Light"/>
              </a:rPr>
              <a:t>incrementare il valore generato</a:t>
            </a:r>
            <a:r>
              <a:rPr lang="it-IT" sz="1600" spc="40" dirty="0">
                <a:cs typeface="Calibri Light"/>
              </a:rPr>
              <a:t> </a:t>
            </a:r>
            <a:endParaRPr lang="it-IT" sz="1600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8072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4789</TotalTime>
  <Words>895</Words>
  <Application>Microsoft Macintosh PowerPoint</Application>
  <PresentationFormat>Presentazione su schermo (4:3)</PresentationFormat>
  <Paragraphs>134</Paragraphs>
  <Slides>16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Verdana</vt:lpstr>
      <vt:lpstr>Wingdings</vt:lpstr>
      <vt:lpstr>Office Theme</vt:lpstr>
      <vt:lpstr>Personalizza struttura</vt:lpstr>
      <vt:lpstr>Edizione 2025- 2026  II SEMESTRE</vt:lpstr>
      <vt:lpstr>Agenda</vt:lpstr>
      <vt:lpstr>I soggetti proponenti</vt:lpstr>
      <vt:lpstr>La sfida 1/2</vt:lpstr>
      <vt:lpstr>La sfida 2/2</vt:lpstr>
      <vt:lpstr> Come trovare l’impresa: tips &amp; tricks</vt:lpstr>
      <vt:lpstr>Come raccogliere le informazioni 1/2</vt:lpstr>
      <vt:lpstr>Come raccogliere le informazioni 2/2</vt:lpstr>
      <vt:lpstr> Elaborazione del caso di studio</vt:lpstr>
      <vt:lpstr> Format della presentazione</vt:lpstr>
      <vt:lpstr>Processo di selezione</vt:lpstr>
      <vt:lpstr>Criteri di valutazione</vt:lpstr>
      <vt:lpstr>Presentazione standard di PowerPoint</vt:lpstr>
      <vt:lpstr>Informazioni pratiche</vt:lpstr>
      <vt:lpstr>…Any Question?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docente universitario di Economia e Gestione delle Imprese</dc:title>
  <cp:lastModifiedBy>RIVIEZZO angelo</cp:lastModifiedBy>
  <cp:revision>115</cp:revision>
  <dcterms:created xsi:type="dcterms:W3CDTF">2021-10-11T14:19:48Z</dcterms:created>
  <dcterms:modified xsi:type="dcterms:W3CDTF">2026-02-24T11:48:50Z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2021-09-22T00:00:00Z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2021-10-11T00:00:00Z</vt:filetime>
  </property>
</Properties>
</file>