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1"/>
  </p:notesMasterIdLst>
  <p:sldIdLst>
    <p:sldId id="256" r:id="rId3"/>
    <p:sldId id="264" r:id="rId4"/>
    <p:sldId id="257" r:id="rId5"/>
    <p:sldId id="368" r:id="rId6"/>
    <p:sldId id="258" r:id="rId7"/>
    <p:sldId id="265" r:id="rId8"/>
    <p:sldId id="262" r:id="rId9"/>
    <p:sldId id="266" r:id="rId10"/>
    <p:sldId id="267" r:id="rId11"/>
    <p:sldId id="268" r:id="rId12"/>
    <p:sldId id="259" r:id="rId13"/>
    <p:sldId id="260" r:id="rId14"/>
    <p:sldId id="261" r:id="rId15"/>
    <p:sldId id="271" r:id="rId16"/>
    <p:sldId id="263" r:id="rId17"/>
    <p:sldId id="274" r:id="rId18"/>
    <p:sldId id="272" r:id="rId19"/>
    <p:sldId id="273" r:id="rId20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5bedb24d5678ec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9" autoAdjust="0"/>
    <p:restoredTop sz="93352" autoAdjust="0"/>
  </p:normalViewPr>
  <p:slideViewPr>
    <p:cSldViewPr>
      <p:cViewPr varScale="1">
        <p:scale>
          <a:sx n="63" d="100"/>
          <a:sy n="63" d="100"/>
        </p:scale>
        <p:origin x="152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5DC8-964A-D747-8BE0-650CA4A22855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7BB7-643A-6A4C-91CE-7F573B38E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6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7BB7-643A-6A4C-91CE-7F573B38ED3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54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0CCFB-6004-A1B7-7F46-9121531F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9AE0-7AC1-2091-188C-02E2A8AB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6C0533-A9B4-902A-0BB5-5BB5642ED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56D186-44EE-F12E-C0DD-A7C8F071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471A1B-B966-AB3D-BF78-CE4DBCDB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5BDB67-69B7-F173-5015-001286D3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4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6186C-6E79-66F0-4D9C-D4AB6E62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167FD2-4F43-ED59-DDF4-1A1D2FA6C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2513B6-0B41-849B-21BC-0B539BAC5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E17262-C8DC-828B-ABB1-96DF3BB4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4FA0-8A11-D3D9-7BD1-EC8E3806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B5E1E6-A3D0-1A63-357C-408D8276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8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E4D5D-6D42-07B0-5606-A4F99D44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C48CF0-5D49-989C-D04B-A95ACEC9B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D0139-2548-CB15-B8B5-CB00A4D7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0B45A-78E0-B54F-CD50-B9853329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673470-9D0E-DCD5-2203-83064A5C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94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12BC7B-61D7-E0EF-56C1-C8CB3844E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41E805-BD29-25AB-2C98-E33013BCF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A7839-104A-3179-05A9-D5BD5BFD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83A42F-7FA6-9832-AAF7-9057F098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BED78-8537-6633-E761-16040216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8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2879" y="170179"/>
            <a:ext cx="1653539" cy="13995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45859"/>
            <a:ext cx="9143999" cy="6121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CED33-9BE1-51A9-46D8-474883D4C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DDC42-AE88-F6C5-9190-F5FE3AAE4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F1A4E-AD66-D6E4-CD91-0C5B3B36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38AF2D-5799-DB6C-0115-006DC3B0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A1F780-4821-09BB-79D6-1415FE0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0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7219F-79C0-22C4-BB39-83873F16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8449A0-F22A-01B3-EF20-883EFE95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BF851D-64A8-3DDB-F0CB-29266043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63269B-702F-69D9-E1F9-DAC7C86B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70CA3-310E-9B7C-CA42-2FF34B9B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2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721BF1-0C6D-6236-1D9D-9B6AF47C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A82FF3-58CE-581F-F8C2-040172E8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CB850F-E02A-B0E4-9FC8-5A45D000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37962-5CA6-9F65-A988-1701579B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37BF68-2F7E-D6EB-C377-5CB1E52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47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15395-B01F-6E1E-9E86-879D888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CFE6CD-A309-71FA-BFDD-C2E169C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BE0858-FBF0-6E36-76F8-B874795B9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7086A2-740F-F453-A73F-307D7DF0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415F41-9E36-56BC-6E52-11FAEB54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9741CC-B040-C01E-CCD3-0C6BC373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EBB5A-0469-F4A5-9506-966B09FF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89928D-BFEE-925F-F606-E5CFC8FF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DE2D68-7B39-E2AE-53B8-C10F137B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6EDBDC-8B6F-C7F9-8EF9-34327C3F8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96E52F-63A5-320C-71C9-19B6C2E3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7079C3-0EF8-2DDE-F525-DB25940C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EBDA91-5A59-E4CD-550B-9A7685FD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9336B10-02DE-F9A5-8607-A630D0FA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CEB5EE-C797-CA27-11DF-42D8A0B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7FB9E1-B538-824E-A7A3-6BD7E405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5B36CA-2437-42E7-5740-BCB897C2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D5CB40-C947-4D7A-5014-AC9E0B99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6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6B1021-DF50-4803-9B28-2E36AD0B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0ABFD7-3CA3-E9B6-0A3D-FC9C8AE2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978517-E1EF-6BC7-2DF9-1E4F8E42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7100" y="6250939"/>
            <a:ext cx="596900" cy="6070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5235" y="341566"/>
            <a:ext cx="411352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75F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" y="2059648"/>
            <a:ext cx="8587105" cy="3851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5DBD68-6B33-A7CB-8310-4D91104A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790094-027F-2422-0520-C5D3C85F1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20F047-0827-43C7-D042-39E479E47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3841-3F49-4F6B-AD6F-2E6C46FE9184}" type="datetimeFigureOut">
              <a:rPr lang="it-IT" smtClean="0"/>
              <a:t>25/09/2024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3B55B-7782-43C4-41AF-A691A9539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53FF6-40F0-C0CA-1689-F113A7D24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435F-6E0B-4BEE-8EFE-D8626289F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1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itacase.confnow.eu/register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hyperlink" Target="https://makeitacase.confnow.eu/register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mailto:makeitacase@societaitalianamanagement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4811331"/>
            <a:ext cx="14230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0000"/>
                </a:solidFill>
                <a:latin typeface="Calibri Light"/>
                <a:cs typeface="Calibri Light"/>
              </a:rPr>
              <a:t>Edizione</a:t>
            </a:r>
            <a:endParaRPr sz="24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202</a:t>
            </a:r>
            <a: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  <a:t>4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-</a:t>
            </a:r>
            <a:r>
              <a:rPr sz="2400" spc="-10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 Light"/>
                <a:cs typeface="Calibri Light"/>
              </a:rPr>
              <a:t>202</a:t>
            </a:r>
            <a:r>
              <a:rPr lang="it-IT" sz="2400" dirty="0">
                <a:solidFill>
                  <a:srgbClr val="000000"/>
                </a:solidFill>
                <a:latin typeface="Calibri Light"/>
                <a:cs typeface="Calibri Light"/>
              </a:rPr>
              <a:t>5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C8221A3-E914-A0FE-7248-C9FE77FC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8" b="43599"/>
          <a:stretch/>
        </p:blipFill>
        <p:spPr>
          <a:xfrm>
            <a:off x="1981200" y="2743200"/>
            <a:ext cx="4761905" cy="990600"/>
          </a:xfrm>
          <a:prstGeom prst="rect">
            <a:avLst/>
          </a:prstGeom>
        </p:spPr>
      </p:pic>
      <p:pic>
        <p:nvPicPr>
          <p:cNvPr id="3" name="Immagine 2" descr="Immagine che contiene Carattere, design, tipografia&#10;&#10;Descrizione generata automaticamente">
            <a:extLst>
              <a:ext uri="{FF2B5EF4-FFF2-40B4-BE49-F238E27FC236}">
                <a16:creationId xmlns:a16="http://schemas.microsoft.com/office/drawing/2014/main" id="{A6D84648-9B53-4421-AFE8-597A86CD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76" y="528035"/>
            <a:ext cx="2689645" cy="1676400"/>
          </a:xfrm>
          <a:prstGeom prst="rect">
            <a:avLst/>
          </a:prstGeom>
        </p:spPr>
      </p:pic>
      <p:pic>
        <p:nvPicPr>
          <p:cNvPr id="4" name="Immagine 3" descr="Immagine che contiene testo, Carattere, Blu elettrico, schermata&#10;&#10;Descrizione generata automaticamente">
            <a:extLst>
              <a:ext uri="{FF2B5EF4-FFF2-40B4-BE49-F238E27FC236}">
                <a16:creationId xmlns:a16="http://schemas.microsoft.com/office/drawing/2014/main" id="{D47CE6CE-97A3-F3A5-88B0-F22B34542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78" y="333439"/>
            <a:ext cx="2602335" cy="67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g object 18">
            <a:extLst>
              <a:ext uri="{FF2B5EF4-FFF2-40B4-BE49-F238E27FC236}">
                <a16:creationId xmlns:a16="http://schemas.microsoft.com/office/drawing/2014/main" id="{1608BCE8-F4C3-5421-342A-12D99115EE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3348" y="5727504"/>
            <a:ext cx="1778000" cy="355600"/>
          </a:xfrm>
          <a:prstGeom prst="rect">
            <a:avLst/>
          </a:prstGeom>
        </p:spPr>
      </p:pic>
      <p:pic>
        <p:nvPicPr>
          <p:cNvPr id="6" name="Immagine 5" descr="Immagine che contiene Carattere, design, tipografia&#10;&#10;Descrizione generata automaticamente">
            <a:extLst>
              <a:ext uri="{FF2B5EF4-FFF2-40B4-BE49-F238E27FC236}">
                <a16:creationId xmlns:a16="http://schemas.microsoft.com/office/drawing/2014/main" id="{149F5CF9-624B-3B42-B558-B319FF68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76" y="425864"/>
            <a:ext cx="2689645" cy="16764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BF3F993-F46C-7F79-003F-69AA0C3BD6B5}"/>
              </a:ext>
            </a:extLst>
          </p:cNvPr>
          <p:cNvSpPr txBox="1">
            <a:spLocks/>
          </p:cNvSpPr>
          <p:nvPr/>
        </p:nvSpPr>
        <p:spPr>
          <a:xfrm>
            <a:off x="6833539" y="5424609"/>
            <a:ext cx="22976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375F9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it-IT" sz="1800" kern="0" spc="-15" dirty="0">
                <a:solidFill>
                  <a:srgbClr val="000000"/>
                </a:solidFill>
                <a:latin typeface="Calibri Light"/>
                <a:cs typeface="Calibri Light"/>
              </a:rPr>
              <a:t>Con il supporto di </a:t>
            </a:r>
            <a:endParaRPr lang="it-IT" sz="1800" kern="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8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449742" y="5091119"/>
            <a:ext cx="2715499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5859404" y="5056824"/>
            <a:ext cx="27356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 descr="Squadra di affari che raggiunge obiettivo | Vettore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9" y="1364159"/>
            <a:ext cx="3733800" cy="23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arrotondato 22"/>
          <p:cNvSpPr/>
          <p:nvPr/>
        </p:nvSpPr>
        <p:spPr>
          <a:xfrm>
            <a:off x="3184975" y="3854166"/>
            <a:ext cx="2654667" cy="905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184975" y="4000912"/>
            <a:ext cx="2695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spc="-20" dirty="0">
                <a:cs typeface="Calibri Light"/>
              </a:rPr>
              <a:t>Elaborare</a:t>
            </a:r>
            <a:r>
              <a:rPr lang="it-IT" b="1" spc="20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un</a:t>
            </a:r>
            <a:r>
              <a:rPr lang="it-IT" b="1" spc="-15" dirty="0">
                <a:cs typeface="Calibri Light"/>
              </a:rPr>
              <a:t> caso</a:t>
            </a:r>
            <a:r>
              <a:rPr lang="it-IT" b="1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di</a:t>
            </a:r>
            <a:r>
              <a:rPr lang="it-IT" b="1" spc="5" dirty="0">
                <a:cs typeface="Calibri Light"/>
              </a:rPr>
              <a:t> </a:t>
            </a:r>
            <a:r>
              <a:rPr lang="it-IT" b="1" spc="-15" dirty="0">
                <a:cs typeface="Calibri Light"/>
              </a:rPr>
              <a:t>studio</a:t>
            </a:r>
            <a:r>
              <a:rPr lang="it-IT" b="1" spc="15" dirty="0">
                <a:cs typeface="Calibri Light"/>
              </a:rPr>
              <a:t> </a:t>
            </a:r>
          </a:p>
          <a:p>
            <a:pPr algn="ctr"/>
            <a:r>
              <a:rPr lang="it-IT" sz="1600" spc="-5" dirty="0">
                <a:cs typeface="Calibri Light"/>
              </a:rPr>
              <a:t>in</a:t>
            </a:r>
            <a:r>
              <a:rPr lang="it-IT" sz="1600" spc="-15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cui:</a:t>
            </a:r>
            <a:endParaRPr lang="it-IT" sz="1600" dirty="0"/>
          </a:p>
        </p:txBody>
      </p:sp>
      <p:sp>
        <p:nvSpPr>
          <p:cNvPr id="25" name="Freccia a destra 24"/>
          <p:cNvSpPr/>
          <p:nvPr/>
        </p:nvSpPr>
        <p:spPr>
          <a:xfrm rot="8142855">
            <a:off x="3229588" y="4915565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rot="3064648">
            <a:off x="5111296" y="4944238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bject 2"/>
          <p:cNvSpPr txBox="1">
            <a:spLocks noGrp="1"/>
          </p:cNvSpPr>
          <p:nvPr>
            <p:ph type="title" idx="4294967295"/>
          </p:nvPr>
        </p:nvSpPr>
        <p:spPr>
          <a:xfrm>
            <a:off x="1895939" y="497438"/>
            <a:ext cx="535212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Elaborazione del caso di studio</a:t>
            </a:r>
            <a:endParaRPr sz="1800" spc="-10" dirty="0"/>
          </a:p>
        </p:txBody>
      </p:sp>
      <p:sp>
        <p:nvSpPr>
          <p:cNvPr id="15" name="Rettangolo 14"/>
          <p:cNvSpPr/>
          <p:nvPr/>
        </p:nvSpPr>
        <p:spPr>
          <a:xfrm>
            <a:off x="70212" y="5056824"/>
            <a:ext cx="335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Analizzare il contesto competitivo </a:t>
            </a:r>
            <a:r>
              <a:rPr lang="it-IT" sz="1600" spc="-20" dirty="0">
                <a:cs typeface="Calibri Light"/>
              </a:rPr>
              <a:t>e </a:t>
            </a:r>
            <a:r>
              <a:rPr lang="it-IT" sz="1600" b="1" spc="-20" dirty="0">
                <a:cs typeface="Calibri Light"/>
              </a:rPr>
              <a:t>la posizione dell’impresa </a:t>
            </a:r>
            <a:r>
              <a:rPr lang="it-IT" sz="1600" spc="-20" dirty="0">
                <a:cs typeface="Calibri Light"/>
              </a:rPr>
              <a:t>oggetto di studio</a:t>
            </a:r>
            <a:r>
              <a:rPr lang="it-IT" sz="1600" b="1" spc="-20" dirty="0">
                <a:cs typeface="Calibri Light"/>
              </a:rPr>
              <a:t> </a:t>
            </a:r>
            <a:endParaRPr lang="it-IT" sz="1600" i="1" dirty="0">
              <a:cs typeface="Calibri Light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123788" y="5927481"/>
            <a:ext cx="27356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5400000">
            <a:off x="4241955" y="5096419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2841237" y="6010720"/>
            <a:ext cx="2944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Utilizzare principi e modelli </a:t>
            </a:r>
            <a:r>
              <a:rPr lang="it-IT" sz="1600" spc="-20" dirty="0">
                <a:cs typeface="Calibri Light"/>
              </a:rPr>
              <a:t>appresi nel corso di studi</a:t>
            </a:r>
            <a:endParaRPr lang="it-IT" sz="1600" i="1" dirty="0">
              <a:cs typeface="Calibri Light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413633" y="5021726"/>
            <a:ext cx="334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15" dirty="0">
                <a:cs typeface="Calibri Light"/>
              </a:rPr>
              <a:t>Proporre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b="1" i="1" spc="-10" dirty="0">
                <a:cs typeface="Calibri Light"/>
              </a:rPr>
              <a:t>idee</a:t>
            </a:r>
            <a:r>
              <a:rPr lang="it-IT" sz="1600" b="1" spc="15" dirty="0">
                <a:cs typeface="Calibri Light"/>
              </a:rPr>
              <a:t> e raccomandazioni </a:t>
            </a:r>
            <a:r>
              <a:rPr lang="it-IT" sz="1600" spc="-5" dirty="0">
                <a:cs typeface="Calibri Light"/>
              </a:rPr>
              <a:t>per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incrementare il valore generato</a:t>
            </a:r>
            <a:r>
              <a:rPr lang="it-IT" sz="1600" spc="40" dirty="0">
                <a:cs typeface="Calibri Light"/>
              </a:rPr>
              <a:t> </a:t>
            </a:r>
            <a:endParaRPr lang="it-IT" sz="16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807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8818" y="1708720"/>
            <a:ext cx="8121015" cy="4827603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endParaRPr dirty="0">
              <a:cs typeface="Calibri Light"/>
            </a:endParaRP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1)    Descrizione del profilo dell’azienda</a:t>
            </a: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r>
              <a:rPr lang="it-IT" spc="-10" dirty="0">
                <a:cs typeface="Calibri Light"/>
              </a:rPr>
              <a:t>(</a:t>
            </a:r>
            <a:r>
              <a:rPr lang="it-IT" sz="1600" i="1" spc="-10" dirty="0">
                <a:cs typeface="Calibri Light"/>
              </a:rPr>
              <a:t>per esempio: </a:t>
            </a:r>
            <a:r>
              <a:rPr lang="it-IT" sz="1600" i="1" u="sng" spc="-10" dirty="0">
                <a:cs typeface="Calibri Light"/>
              </a:rPr>
              <a:t>fatturato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numero di dipendenti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business nei quali opera, mercati serviti ecc..).</a:t>
            </a:r>
          </a:p>
          <a:p>
            <a:pPr marL="12065">
              <a:spcBef>
                <a:spcPts val="980"/>
              </a:spcBef>
              <a:tabLst>
                <a:tab pos="302260" algn="l"/>
              </a:tabLst>
            </a:pPr>
            <a:endParaRPr lang="it-IT" u="sng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2)    Analisi del contesto competitivo</a:t>
            </a:r>
            <a:endParaRPr lang="it-IT" i="1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sz="1600" i="1" spc="-10" dirty="0">
                <a:cs typeface="Calibri Light"/>
              </a:rPr>
              <a:t>(per esempio: </a:t>
            </a:r>
            <a:r>
              <a:rPr lang="it-IT" sz="1600" i="1" u="sng" spc="-10" dirty="0">
                <a:cs typeface="Calibri Light"/>
              </a:rPr>
              <a:t>analisi della concorrenza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analisi della catena del valore</a:t>
            </a:r>
            <a:r>
              <a:rPr lang="it-IT" sz="1600" i="1" spc="-10" dirty="0">
                <a:cs typeface="Calibri Light"/>
              </a:rPr>
              <a:t>, analisi </a:t>
            </a:r>
            <a:r>
              <a:rPr lang="it-IT" sz="1600" i="1" u="sng" spc="-10" dirty="0">
                <a:cs typeface="Calibri Light"/>
              </a:rPr>
              <a:t>delle 5 forze competitive</a:t>
            </a:r>
            <a:r>
              <a:rPr lang="it-IT" sz="1600" i="1" spc="-10" dirty="0">
                <a:cs typeface="Calibri Light"/>
              </a:rPr>
              <a:t>, </a:t>
            </a:r>
            <a:r>
              <a:rPr lang="it-IT" sz="1600" i="1" u="sng" spc="-10" dirty="0">
                <a:cs typeface="Calibri Light"/>
              </a:rPr>
              <a:t>analisi SWOT </a:t>
            </a:r>
            <a:r>
              <a:rPr lang="it-IT" sz="1600" i="1" spc="-10" dirty="0">
                <a:cs typeface="Calibri Light"/>
              </a:rPr>
              <a:t>ecc..).</a:t>
            </a: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3)    Focus su un aspetto gestionale</a:t>
            </a: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i="1" spc="-10" dirty="0">
                <a:cs typeface="Calibri Light"/>
              </a:rPr>
              <a:t>(</a:t>
            </a:r>
            <a:r>
              <a:rPr lang="it-IT" sz="1600" i="1" spc="-10" dirty="0">
                <a:cs typeface="Calibri Light"/>
              </a:rPr>
              <a:t>per esempio: strategie corporate, gestione delle </a:t>
            </a:r>
            <a:r>
              <a:rPr lang="it-IT" sz="1600" i="1" spc="-10" dirty="0" err="1">
                <a:cs typeface="Calibri Light"/>
              </a:rPr>
              <a:t>operations</a:t>
            </a:r>
            <a:r>
              <a:rPr lang="it-IT" sz="1600" i="1" spc="-10" dirty="0">
                <a:cs typeface="Calibri Light"/>
              </a:rPr>
              <a:t>, strategie di marketing, analisi economico-finanziaria, ecc.).</a:t>
            </a: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endParaRPr lang="it-IT" spc="-10" dirty="0">
              <a:cs typeface="Calibri Light"/>
            </a:endParaRPr>
          </a:p>
          <a:p>
            <a:pPr marL="12065">
              <a:lnSpc>
                <a:spcPct val="100000"/>
              </a:lnSpc>
              <a:spcBef>
                <a:spcPts val="980"/>
              </a:spcBef>
              <a:tabLst>
                <a:tab pos="302260" algn="l"/>
              </a:tabLst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4)    Formulazione delle raccomandazioni per incrementare il valore generato.</a:t>
            </a:r>
            <a:endParaRPr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9</a:t>
            </a:r>
          </a:p>
        </p:txBody>
      </p:sp>
      <p:sp>
        <p:nvSpPr>
          <p:cNvPr id="7" name="object 2"/>
          <p:cNvSpPr txBox="1">
            <a:spLocks noGrp="1"/>
          </p:cNvSpPr>
          <p:nvPr>
            <p:ph type="title" idx="4294967295"/>
          </p:nvPr>
        </p:nvSpPr>
        <p:spPr>
          <a:xfrm>
            <a:off x="2229145" y="431325"/>
            <a:ext cx="46857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Format della presentazione</a:t>
            </a:r>
            <a:endParaRPr sz="1100" spc="-1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8818" y="1286070"/>
            <a:ext cx="764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15" dirty="0">
                <a:cs typeface="Calibri Light"/>
              </a:rPr>
              <a:t>Realizzazione</a:t>
            </a:r>
            <a:r>
              <a:rPr lang="it-IT" b="1" spc="35" dirty="0">
                <a:cs typeface="Calibri Light"/>
              </a:rPr>
              <a:t> </a:t>
            </a:r>
            <a:r>
              <a:rPr lang="it-IT" b="1" dirty="0">
                <a:cs typeface="Calibri Light"/>
              </a:rPr>
              <a:t>di </a:t>
            </a:r>
            <a:r>
              <a:rPr lang="it-IT" b="1" spc="-5" dirty="0">
                <a:cs typeface="Calibri Light"/>
              </a:rPr>
              <a:t>una</a:t>
            </a:r>
            <a:r>
              <a:rPr lang="it-IT" b="1" spc="10" dirty="0">
                <a:cs typeface="Calibri Light"/>
              </a:rPr>
              <a:t> </a:t>
            </a:r>
            <a:r>
              <a:rPr lang="it-IT" b="1" spc="-15" dirty="0">
                <a:cs typeface="Calibri Light"/>
              </a:rPr>
              <a:t>presentazione</a:t>
            </a:r>
            <a:r>
              <a:rPr lang="it-IT" b="1" spc="35" dirty="0">
                <a:cs typeface="Calibri Light"/>
              </a:rPr>
              <a:t> </a:t>
            </a:r>
            <a:r>
              <a:rPr lang="it-IT" b="1" spc="-5" dirty="0">
                <a:cs typeface="Calibri Light"/>
              </a:rPr>
              <a:t>in</a:t>
            </a:r>
            <a:r>
              <a:rPr lang="it-IT" b="1" spc="10" dirty="0">
                <a:cs typeface="Calibri Light"/>
              </a:rPr>
              <a:t> </a:t>
            </a:r>
            <a:r>
              <a:rPr lang="it-IT" b="1" spc="-10" dirty="0">
                <a:cs typeface="Calibri Light"/>
              </a:rPr>
              <a:t>PPT</a:t>
            </a:r>
            <a:r>
              <a:rPr lang="it-IT" b="1" spc="5" dirty="0">
                <a:cs typeface="Calibri Light"/>
              </a:rPr>
              <a:t> </a:t>
            </a:r>
            <a:r>
              <a:rPr lang="it-IT" spc="-5" dirty="0">
                <a:cs typeface="Calibri Light"/>
              </a:rPr>
              <a:t>che </a:t>
            </a:r>
            <a:r>
              <a:rPr lang="it-IT" u="sng" spc="-5" dirty="0">
                <a:cs typeface="Calibri Light"/>
              </a:rPr>
              <a:t>può</a:t>
            </a:r>
            <a:r>
              <a:rPr lang="it-IT" spc="-5" dirty="0">
                <a:cs typeface="Calibri Light"/>
              </a:rPr>
              <a:t> seguire la seguente struttura (</a:t>
            </a:r>
            <a:r>
              <a:rPr lang="it-IT" u="sng" spc="-5" dirty="0">
                <a:cs typeface="Calibri Light"/>
              </a:rPr>
              <a:t>raccomandata ma non obbligata</a:t>
            </a:r>
            <a:r>
              <a:rPr lang="it-IT" spc="-5" dirty="0">
                <a:cs typeface="Calibri Light"/>
              </a:rPr>
              <a:t>):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tangolo 5"/>
          <p:cNvSpPr/>
          <p:nvPr/>
        </p:nvSpPr>
        <p:spPr>
          <a:xfrm>
            <a:off x="339258" y="3016863"/>
            <a:ext cx="403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Presentazione di massimo 15 slides </a:t>
            </a:r>
            <a:r>
              <a:rPr lang="it-IT" spc="-5" dirty="0">
                <a:cs typeface="Calibri Light"/>
              </a:rPr>
              <a:t>comprensive di figure.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143545" y="561533"/>
            <a:ext cx="285690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375F9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3200" kern="0" spc="-5" dirty="0"/>
              <a:t> Output richiesto</a:t>
            </a:r>
            <a:endParaRPr lang="it-IT" sz="1100" kern="0" spc="-10" dirty="0"/>
          </a:p>
        </p:txBody>
      </p:sp>
      <p:pic>
        <p:nvPicPr>
          <p:cNvPr id="8194" name="Picture 2" descr="Come fare una presentazione PowerPoint educativa - Velocemente / Attività  commerciale | Sviluppo di siti Web, giochi per computer e applicazioni  mobili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45" y="1391921"/>
            <a:ext cx="2133600" cy="15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612174" y="2990286"/>
            <a:ext cx="299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spc="-5" dirty="0">
                <a:solidFill>
                  <a:srgbClr val="1F487C"/>
                </a:solidFill>
                <a:cs typeface="Calibri Light"/>
              </a:rPr>
              <a:t>Video e audio </a:t>
            </a:r>
            <a:r>
              <a:rPr lang="it-IT" spc="-5" dirty="0">
                <a:cs typeface="Calibri Light"/>
              </a:rPr>
              <a:t>(opzionali).</a:t>
            </a:r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74" y="1472929"/>
            <a:ext cx="1272454" cy="1272454"/>
          </a:xfrm>
          <a:prstGeom prst="rect">
            <a:avLst/>
          </a:prstGeom>
        </p:spPr>
      </p:pic>
      <p:pic>
        <p:nvPicPr>
          <p:cNvPr id="8204" name="Picture 12" descr="icona-video-15 - Produzione fuochi d&amp;#39;artificio, spettacoli pirotecnici e  piromusicali, matrimoni, even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63" y="144893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721603" y="3923798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spc="-5" dirty="0">
                <a:solidFill>
                  <a:srgbClr val="FF0000"/>
                </a:solidFill>
                <a:cs typeface="Calibri Light"/>
              </a:rPr>
              <a:t>SOLO I GRUPPI VINCITORI SELEZIONATI DAL DOCENTE DOVRANNO CARICARE I LAVORI SUL SITO DELLA SIMA 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2E8FE8-4EDA-A2C3-213F-C8856D89C5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026"/>
          <a:stretch/>
        </p:blipFill>
        <p:spPr>
          <a:xfrm>
            <a:off x="2552698" y="4833738"/>
            <a:ext cx="4038602" cy="1443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87662" y="344950"/>
            <a:ext cx="5699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15" dirty="0"/>
              <a:t>Processo di selezione</a:t>
            </a:r>
            <a:endParaRPr sz="3200" spc="-15" dirty="0"/>
          </a:p>
        </p:txBody>
      </p:sp>
      <p:sp>
        <p:nvSpPr>
          <p:cNvPr id="3" name="object 3"/>
          <p:cNvSpPr/>
          <p:nvPr/>
        </p:nvSpPr>
        <p:spPr>
          <a:xfrm>
            <a:off x="228600" y="990600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tangolo arrotondato 4"/>
          <p:cNvSpPr/>
          <p:nvPr/>
        </p:nvSpPr>
        <p:spPr>
          <a:xfrm>
            <a:off x="415131" y="1133204"/>
            <a:ext cx="3090069" cy="11887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29876" y="1143001"/>
            <a:ext cx="285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-5" dirty="0"/>
              <a:t>Il</a:t>
            </a:r>
            <a:r>
              <a:rPr lang="it-IT" spc="-10" dirty="0"/>
              <a:t> </a:t>
            </a:r>
            <a:r>
              <a:rPr lang="it-IT" b="1" spc="-15" dirty="0"/>
              <a:t>docente</a:t>
            </a:r>
            <a:r>
              <a:rPr lang="it-IT" b="1" spc="5" dirty="0"/>
              <a:t> </a:t>
            </a:r>
            <a:r>
              <a:rPr lang="it-IT" b="1" spc="-15" dirty="0"/>
              <a:t>titolare</a:t>
            </a:r>
            <a:r>
              <a:rPr lang="it-IT" b="1" spc="5" dirty="0"/>
              <a:t> </a:t>
            </a:r>
            <a:r>
              <a:rPr lang="it-IT" spc="-10" dirty="0"/>
              <a:t>di ciascun insegnamento</a:t>
            </a:r>
            <a:r>
              <a:rPr lang="it-IT" spc="80" dirty="0"/>
              <a:t> </a:t>
            </a:r>
            <a:r>
              <a:rPr lang="it-IT" spc="-15" dirty="0"/>
              <a:t>sceglierà</a:t>
            </a:r>
            <a:r>
              <a:rPr lang="it-IT" spc="20" dirty="0"/>
              <a:t> </a:t>
            </a:r>
            <a:r>
              <a:rPr lang="it-IT" dirty="0"/>
              <a:t>i</a:t>
            </a:r>
            <a:r>
              <a:rPr lang="it-IT" spc="5" dirty="0"/>
              <a:t> </a:t>
            </a:r>
            <a:r>
              <a:rPr lang="it-IT" spc="-10" dirty="0"/>
              <a:t>migliori </a:t>
            </a:r>
            <a:r>
              <a:rPr lang="it-IT" b="1" spc="-10" dirty="0"/>
              <a:t>3 </a:t>
            </a:r>
            <a:r>
              <a:rPr lang="it-IT" b="1" spc="-20" dirty="0"/>
              <a:t>elaborati</a:t>
            </a:r>
            <a:r>
              <a:rPr lang="it-IT" b="1" dirty="0"/>
              <a:t> </a:t>
            </a:r>
            <a:r>
              <a:rPr lang="it-IT" spc="-5" dirty="0"/>
              <a:t>della propria aula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810000" y="2667002"/>
            <a:ext cx="5034479" cy="1200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024744" y="2667000"/>
            <a:ext cx="470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5" dirty="0"/>
              <a:t>Tra tutti gli elaborati pervenuti, una</a:t>
            </a:r>
            <a:r>
              <a:rPr lang="it-IT" spc="5" dirty="0"/>
              <a:t> </a:t>
            </a:r>
            <a:r>
              <a:rPr lang="it-IT" b="1" spc="-10" dirty="0"/>
              <a:t>giuria</a:t>
            </a:r>
            <a:r>
              <a:rPr lang="it-IT" spc="25" dirty="0"/>
              <a:t> </a:t>
            </a:r>
            <a:r>
              <a:rPr lang="it-IT" spc="-15" dirty="0"/>
              <a:t>selezionerà</a:t>
            </a:r>
            <a:r>
              <a:rPr lang="it-IT" spc="25" dirty="0"/>
              <a:t> il </a:t>
            </a:r>
            <a:r>
              <a:rPr lang="it-IT" b="1" spc="25" dirty="0"/>
              <a:t>miglior elaborato a livello di sede </a:t>
            </a:r>
            <a:r>
              <a:rPr lang="it-IT" spc="25" dirty="0"/>
              <a:t>e tra questi i </a:t>
            </a:r>
            <a:r>
              <a:rPr lang="it-IT" b="1" spc="-10" dirty="0"/>
              <a:t>5</a:t>
            </a:r>
            <a:r>
              <a:rPr lang="it-IT" spc="-10" dirty="0"/>
              <a:t> </a:t>
            </a:r>
            <a:r>
              <a:rPr lang="it-IT" b="1" spc="-15" dirty="0"/>
              <a:t>migliori elaborati </a:t>
            </a:r>
            <a:r>
              <a:rPr lang="it-IT" spc="-15" dirty="0"/>
              <a:t>a livello nazionale </a:t>
            </a:r>
            <a:r>
              <a:rPr lang="it-IT" spc="-5" dirty="0"/>
              <a:t>in ciascun semestre</a:t>
            </a:r>
            <a:endParaRPr lang="it-IT" spc="-1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12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CE59F321-993B-EC82-FE5C-E389A8FD599E}"/>
              </a:ext>
            </a:extLst>
          </p:cNvPr>
          <p:cNvSpPr/>
          <p:nvPr/>
        </p:nvSpPr>
        <p:spPr>
          <a:xfrm>
            <a:off x="3505200" y="1494914"/>
            <a:ext cx="266700" cy="5103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7">
            <a:extLst>
              <a:ext uri="{FF2B5EF4-FFF2-40B4-BE49-F238E27FC236}">
                <a16:creationId xmlns:a16="http://schemas.microsoft.com/office/drawing/2014/main" id="{FDCF5F1F-79E6-4551-3569-D954BAF0830B}"/>
              </a:ext>
            </a:extLst>
          </p:cNvPr>
          <p:cNvSpPr/>
          <p:nvPr/>
        </p:nvSpPr>
        <p:spPr>
          <a:xfrm>
            <a:off x="415132" y="4191000"/>
            <a:ext cx="8429348" cy="13505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A1CBE14-216D-C9F9-DB87-B285BDCE8514}"/>
              </a:ext>
            </a:extLst>
          </p:cNvPr>
          <p:cNvSpPr txBox="1"/>
          <p:nvPr/>
        </p:nvSpPr>
        <p:spPr>
          <a:xfrm>
            <a:off x="629876" y="4216013"/>
            <a:ext cx="8095024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15" dirty="0"/>
              <a:t>I 5 gruppi selezionati nel </a:t>
            </a:r>
            <a:r>
              <a:rPr lang="it-IT" b="1" spc="-15" dirty="0"/>
              <a:t>I semestre</a:t>
            </a:r>
            <a:r>
              <a:rPr lang="it-IT" spc="-15" dirty="0"/>
              <a:t> presenteranno i propri elaborati in occasione di un evento SIMA-Invitalia che si terrà </a:t>
            </a:r>
            <a:r>
              <a:rPr lang="en-US" dirty="0"/>
              <a:t>a </a:t>
            </a:r>
            <a:r>
              <a:rPr lang="en-US" dirty="0" err="1"/>
              <a:t>marzo-aprile</a:t>
            </a:r>
            <a:r>
              <a:rPr lang="en-US" dirty="0"/>
              <a:t> 2025 </a:t>
            </a:r>
            <a:endParaRPr lang="it-IT" b="1" spc="-15" dirty="0"/>
          </a:p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15" dirty="0"/>
              <a:t>I 5 gruppi selezionati nel </a:t>
            </a:r>
            <a:r>
              <a:rPr lang="it-IT" b="1" spc="-15" dirty="0"/>
              <a:t>II semestre</a:t>
            </a:r>
            <a:r>
              <a:rPr lang="it-IT" spc="-15" dirty="0"/>
              <a:t> presenteranno i propri elaborati in occasione di un SIMA-Invitalia che si terrà </a:t>
            </a:r>
            <a:r>
              <a:rPr lang="en-US" dirty="0"/>
              <a:t>a </a:t>
            </a:r>
            <a:r>
              <a:rPr lang="en-US" dirty="0" err="1"/>
              <a:t>luglio</a:t>
            </a:r>
            <a:r>
              <a:rPr lang="en-US" dirty="0"/>
              <a:t> 2025 </a:t>
            </a:r>
            <a:endParaRPr lang="it-IT" b="1" spc="-15" dirty="0"/>
          </a:p>
        </p:txBody>
      </p:sp>
      <p:sp>
        <p:nvSpPr>
          <p:cNvPr id="28" name="Freccia destra 27">
            <a:extLst>
              <a:ext uri="{FF2B5EF4-FFF2-40B4-BE49-F238E27FC236}">
                <a16:creationId xmlns:a16="http://schemas.microsoft.com/office/drawing/2014/main" id="{78CF7DB1-06C3-D6B0-66C6-8AC2D10743D3}"/>
              </a:ext>
            </a:extLst>
          </p:cNvPr>
          <p:cNvSpPr/>
          <p:nvPr/>
        </p:nvSpPr>
        <p:spPr>
          <a:xfrm rot="5400000">
            <a:off x="5762590" y="3836672"/>
            <a:ext cx="322695" cy="421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4">
            <a:extLst>
              <a:ext uri="{FF2B5EF4-FFF2-40B4-BE49-F238E27FC236}">
                <a16:creationId xmlns:a16="http://schemas.microsoft.com/office/drawing/2014/main" id="{625B95BB-E93B-1B6E-1B41-B1DD8A067353}"/>
              </a:ext>
            </a:extLst>
          </p:cNvPr>
          <p:cNvSpPr/>
          <p:nvPr/>
        </p:nvSpPr>
        <p:spPr>
          <a:xfrm>
            <a:off x="3810000" y="1143002"/>
            <a:ext cx="3090069" cy="12188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C1D9E9F-ABEA-B16F-3255-92EAA6079A27}"/>
              </a:ext>
            </a:extLst>
          </p:cNvPr>
          <p:cNvSpPr txBox="1"/>
          <p:nvPr/>
        </p:nvSpPr>
        <p:spPr>
          <a:xfrm>
            <a:off x="4024744" y="1152798"/>
            <a:ext cx="2982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-5" dirty="0"/>
              <a:t>Solo i </a:t>
            </a:r>
            <a:r>
              <a:rPr lang="it-IT" spc="-10" dirty="0"/>
              <a:t>3 </a:t>
            </a:r>
            <a:r>
              <a:rPr lang="it-IT" spc="-20" dirty="0"/>
              <a:t>elaborati</a:t>
            </a:r>
            <a:r>
              <a:rPr lang="it-IT" dirty="0"/>
              <a:t> </a:t>
            </a:r>
            <a:r>
              <a:rPr lang="it-IT" spc="-5" dirty="0"/>
              <a:t>selezionati</a:t>
            </a:r>
            <a:r>
              <a:rPr lang="it-IT" spc="-15" dirty="0"/>
              <a:t> a livello locale saranno </a:t>
            </a:r>
            <a:r>
              <a:rPr lang="it-IT" b="1" spc="-15" dirty="0"/>
              <a:t>inviati alla segreteria organizzativa </a:t>
            </a:r>
            <a:r>
              <a:rPr lang="it-IT" spc="-15" dirty="0"/>
              <a:t>della SIMA</a:t>
            </a:r>
          </a:p>
          <a:p>
            <a:endParaRPr lang="it-IT" dirty="0"/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0145EBCF-922A-AEB1-2196-241E8C40FA0B}"/>
              </a:ext>
            </a:extLst>
          </p:cNvPr>
          <p:cNvSpPr/>
          <p:nvPr/>
        </p:nvSpPr>
        <p:spPr>
          <a:xfrm rot="5400000">
            <a:off x="5762590" y="2312672"/>
            <a:ext cx="322695" cy="42175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4">
            <a:extLst>
              <a:ext uri="{FF2B5EF4-FFF2-40B4-BE49-F238E27FC236}">
                <a16:creationId xmlns:a16="http://schemas.microsoft.com/office/drawing/2014/main" id="{87621AC3-6B29-0DFD-67AD-461BC7E5CFFE}"/>
              </a:ext>
            </a:extLst>
          </p:cNvPr>
          <p:cNvSpPr/>
          <p:nvPr/>
        </p:nvSpPr>
        <p:spPr>
          <a:xfrm>
            <a:off x="381000" y="5846393"/>
            <a:ext cx="4572000" cy="916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F67E67-81CE-209D-1FDB-E83CB6615F2B}"/>
              </a:ext>
            </a:extLst>
          </p:cNvPr>
          <p:cNvSpPr txBox="1"/>
          <p:nvPr/>
        </p:nvSpPr>
        <p:spPr>
          <a:xfrm>
            <a:off x="595745" y="6019800"/>
            <a:ext cx="405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6">
              <a:lnSpc>
                <a:spcPct val="100000"/>
              </a:lnSpc>
              <a:spcBef>
                <a:spcPts val="1005"/>
              </a:spcBef>
              <a:tabLst>
                <a:tab pos="485140" algn="l"/>
                <a:tab pos="485775" algn="l"/>
              </a:tabLst>
            </a:pPr>
            <a:r>
              <a:rPr lang="it-IT" spc="-5" dirty="0"/>
              <a:t>Sulla base dei pitch, la</a:t>
            </a:r>
            <a:r>
              <a:rPr lang="it-IT" spc="5" dirty="0"/>
              <a:t> </a:t>
            </a:r>
            <a:r>
              <a:rPr lang="it-IT" b="1" spc="-10" dirty="0"/>
              <a:t>giuria</a:t>
            </a:r>
            <a:r>
              <a:rPr lang="it-IT" spc="25" dirty="0"/>
              <a:t> </a:t>
            </a:r>
            <a:r>
              <a:rPr lang="it-IT" spc="-15" dirty="0"/>
              <a:t>proclamerà i</a:t>
            </a:r>
            <a:r>
              <a:rPr lang="it-IT" spc="25" dirty="0"/>
              <a:t> </a:t>
            </a:r>
            <a:r>
              <a:rPr lang="it-IT" b="1" spc="-10" dirty="0"/>
              <a:t>3</a:t>
            </a:r>
            <a:r>
              <a:rPr lang="it-IT" spc="-10" dirty="0"/>
              <a:t> </a:t>
            </a:r>
            <a:r>
              <a:rPr lang="it-IT" b="1" spc="-15" dirty="0"/>
              <a:t>team Vincitori</a:t>
            </a:r>
            <a:r>
              <a:rPr lang="it-IT" spc="-15" dirty="0"/>
              <a:t> </a:t>
            </a:r>
            <a:r>
              <a:rPr lang="it-IT" b="1" spc="-15" dirty="0"/>
              <a:t>del I e del II semestre</a:t>
            </a:r>
            <a:endParaRPr lang="it-IT" spc="-10" dirty="0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77E04B1B-25A9-B7EB-8B4C-CBB75E0D3439}"/>
              </a:ext>
            </a:extLst>
          </p:cNvPr>
          <p:cNvSpPr/>
          <p:nvPr/>
        </p:nvSpPr>
        <p:spPr>
          <a:xfrm rot="5400000">
            <a:off x="1802129" y="5513072"/>
            <a:ext cx="322695" cy="421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Immagine 1030" descr="Donna d’affari sorridente mentre regge un cartello">
            <a:extLst>
              <a:ext uri="{FF2B5EF4-FFF2-40B4-BE49-F238E27FC236}">
                <a16:creationId xmlns:a16="http://schemas.microsoft.com/office/drawing/2014/main" id="{D5767730-BA28-A0B7-5D91-69ECC3B09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9"/>
          <a:stretch/>
        </p:blipFill>
        <p:spPr>
          <a:xfrm>
            <a:off x="3439358" y="5001399"/>
            <a:ext cx="1932075" cy="16764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928112" y="570084"/>
            <a:ext cx="32877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60" dirty="0"/>
              <a:t>Criteri di valutazione</a:t>
            </a:r>
            <a:endParaRPr sz="3200" spc="-1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 descr="5 set di dati del mondo reale per affinare le tue capacità di analisi dei  dati esplorati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88" y="4070563"/>
            <a:ext cx="1973612" cy="13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e scrivere un business plan in 8 passaggi - Blog | Consulting Italia  Group S.p.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8" y="4070563"/>
            <a:ext cx="1858133" cy="1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122217" y="2002058"/>
            <a:ext cx="2907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15" dirty="0"/>
              <a:t>Scelta del caso</a:t>
            </a:r>
          </a:p>
          <a:p>
            <a:pPr algn="ctr"/>
            <a:r>
              <a:rPr lang="en-US" dirty="0" err="1"/>
              <a:t>Imprese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operano</a:t>
            </a:r>
            <a:r>
              <a:rPr lang="en-US" dirty="0"/>
              <a:t> in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/>
              <a:t>strategici</a:t>
            </a:r>
            <a:r>
              <a:rPr lang="en-US" dirty="0"/>
              <a:t> per il </a:t>
            </a:r>
            <a:r>
              <a:rPr lang="en-US" dirty="0" err="1"/>
              <a:t>Paese</a:t>
            </a:r>
            <a:r>
              <a:rPr lang="it-IT" dirty="0"/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609126" y="3512789"/>
            <a:ext cx="21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spc="-15" dirty="0"/>
              <a:t>Capacità di analisi</a:t>
            </a:r>
            <a:r>
              <a:rPr lang="it-IT" b="1" spc="40" dirty="0"/>
              <a:t> c</a:t>
            </a:r>
            <a:r>
              <a:rPr lang="it-IT" b="1" spc="-15" dirty="0"/>
              <a:t>ompletezza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033736" y="5661661"/>
            <a:ext cx="318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" dirty="0"/>
              <a:t>Chiarezza e</a:t>
            </a:r>
          </a:p>
          <a:p>
            <a:pPr algn="ctr"/>
            <a:r>
              <a:rPr lang="it-IT" b="1" spc="-15" dirty="0"/>
              <a:t>comunicazione</a:t>
            </a:r>
            <a:r>
              <a:rPr lang="it-IT" b="1" spc="40" dirty="0"/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-294175" y="3429000"/>
            <a:ext cx="329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-15" dirty="0"/>
              <a:t>Fattibilità dell’idea </a:t>
            </a:r>
          </a:p>
          <a:p>
            <a:pPr algn="ctr"/>
            <a:r>
              <a:rPr lang="it-IT" b="1" spc="-15" dirty="0"/>
              <a:t>proposta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13</a:t>
            </a:r>
          </a:p>
        </p:txBody>
      </p:sp>
      <p:pic>
        <p:nvPicPr>
          <p:cNvPr id="4" name="Picture 2" descr="D-Factor, leadership al femminile nel mondo del lavoro - PinkItalia">
            <a:extLst>
              <a:ext uri="{FF2B5EF4-FFF2-40B4-BE49-F238E27FC236}">
                <a16:creationId xmlns:a16="http://schemas.microsoft.com/office/drawing/2014/main" id="{AC05D1C2-8FBB-7DB1-704B-82A3055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/>
          <a:stretch/>
        </p:blipFill>
        <p:spPr bwMode="auto">
          <a:xfrm>
            <a:off x="6934200" y="1257970"/>
            <a:ext cx="1682000" cy="8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817900-0A07-78D6-4C20-51778FC5485C}"/>
              </a:ext>
            </a:extLst>
          </p:cNvPr>
          <p:cNvSpPr txBox="1"/>
          <p:nvPr/>
        </p:nvSpPr>
        <p:spPr>
          <a:xfrm>
            <a:off x="0" y="2126090"/>
            <a:ext cx="2674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-15" dirty="0"/>
              <a:t>Composizione del team </a:t>
            </a:r>
            <a:endParaRPr lang="it-IT" sz="2000" b="1" spc="40" dirty="0"/>
          </a:p>
          <a:p>
            <a:pPr algn="ctr"/>
            <a:r>
              <a:rPr lang="it-IT" dirty="0"/>
              <a:t>Almeno il 50% donne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1FA85F-CD91-3325-295B-FD66C25B4B29}"/>
              </a:ext>
            </a:extLst>
          </p:cNvPr>
          <p:cNvSpPr txBox="1"/>
          <p:nvPr/>
        </p:nvSpPr>
        <p:spPr>
          <a:xfrm>
            <a:off x="6400800" y="2111514"/>
            <a:ext cx="2790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spc="-15" dirty="0"/>
              <a:t>Capacità di far emergere la leadership femminile</a:t>
            </a:r>
          </a:p>
        </p:txBody>
      </p:sp>
      <p:pic>
        <p:nvPicPr>
          <p:cNvPr id="12" name="Picture 6" descr="Team working">
            <a:extLst>
              <a:ext uri="{FF2B5EF4-FFF2-40B4-BE49-F238E27FC236}">
                <a16:creationId xmlns:a16="http://schemas.microsoft.com/office/drawing/2014/main" id="{5CD904D6-ACBB-9A76-D723-25D53514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6" y="1218824"/>
            <a:ext cx="1908216" cy="9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A7C498-F587-D598-6531-01825F0B20A1}"/>
              </a:ext>
            </a:extLst>
          </p:cNvPr>
          <p:cNvSpPr txBox="1"/>
          <p:nvPr/>
        </p:nvSpPr>
        <p:spPr>
          <a:xfrm>
            <a:off x="2960273" y="3494200"/>
            <a:ext cx="3392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spc="-15" dirty="0"/>
              <a:t>Innovatività delle proposte </a:t>
            </a:r>
          </a:p>
          <a:p>
            <a:pPr algn="ctr"/>
            <a:r>
              <a:rPr lang="it-IT" spc="-15" dirty="0"/>
              <a:t>N</a:t>
            </a:r>
            <a:r>
              <a:rPr lang="it-IT" dirty="0"/>
              <a:t>ella prospettiva della sostenibilità e/o della transizione digitale ed energetica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2CC6745-BDA3-4990-95B2-A27F0BE78C5C}"/>
              </a:ext>
            </a:extLst>
          </p:cNvPr>
          <p:cNvCxnSpPr/>
          <p:nvPr/>
        </p:nvCxnSpPr>
        <p:spPr>
          <a:xfrm>
            <a:off x="2814321" y="2355040"/>
            <a:ext cx="538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1C5AD55-58C6-B54D-C4E4-BAE4F7ED2A45}"/>
              </a:ext>
            </a:extLst>
          </p:cNvPr>
          <p:cNvCxnSpPr/>
          <p:nvPr/>
        </p:nvCxnSpPr>
        <p:spPr>
          <a:xfrm>
            <a:off x="5638800" y="2286000"/>
            <a:ext cx="5384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FE0311C-48D1-F5A7-1A60-E9AB4079C7F6}"/>
              </a:ext>
            </a:extLst>
          </p:cNvPr>
          <p:cNvCxnSpPr>
            <a:cxnSpLocks/>
          </p:cNvCxnSpPr>
          <p:nvPr/>
        </p:nvCxnSpPr>
        <p:spPr>
          <a:xfrm>
            <a:off x="7795847" y="2895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3BA4AEF-4887-70F6-A4C5-71913E48A423}"/>
              </a:ext>
            </a:extLst>
          </p:cNvPr>
          <p:cNvCxnSpPr/>
          <p:nvPr/>
        </p:nvCxnSpPr>
        <p:spPr>
          <a:xfrm flipH="1">
            <a:off x="6096000" y="373005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32B1AA17-36E3-C270-FB1B-6FBBC0E84A91}"/>
              </a:ext>
            </a:extLst>
          </p:cNvPr>
          <p:cNvCxnSpPr/>
          <p:nvPr/>
        </p:nvCxnSpPr>
        <p:spPr>
          <a:xfrm flipH="1">
            <a:off x="2690797" y="3741381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9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e 24"/>
          <p:cNvSpPr/>
          <p:nvPr/>
        </p:nvSpPr>
        <p:spPr>
          <a:xfrm>
            <a:off x="4372433" y="4246917"/>
            <a:ext cx="2048604" cy="3468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4324011" y="3503267"/>
            <a:ext cx="2048604" cy="3706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43676" y="560602"/>
            <a:ext cx="36566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Informazioni</a:t>
            </a:r>
            <a:r>
              <a:rPr sz="3200" spc="-20" dirty="0"/>
              <a:t> pratiche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2113" y="4696860"/>
            <a:ext cx="3819035" cy="109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6800"/>
              </a:lnSpc>
              <a:spcBef>
                <a:spcPts val="100"/>
              </a:spcBef>
            </a:pPr>
            <a:endParaRPr lang="it-IT" sz="2200" b="1" spc="-55" dirty="0">
              <a:solidFill>
                <a:srgbClr val="1F487C"/>
              </a:solidFill>
              <a:cs typeface="Calibri Light"/>
            </a:endParaRPr>
          </a:p>
          <a:p>
            <a:pPr marL="355600" marR="563880" indent="-342900">
              <a:lnSpc>
                <a:spcPct val="1068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</a:t>
            </a:r>
            <a:r>
              <a:rPr sz="2200" b="1" spc="-20" dirty="0" err="1">
                <a:solidFill>
                  <a:srgbClr val="1F487C"/>
                </a:solidFill>
                <a:cs typeface="Calibri Light"/>
              </a:rPr>
              <a:t>onsegna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 interna per la valutazione del docente</a:t>
            </a:r>
            <a:endParaRPr lang="it-IT" sz="2200" spc="-90" dirty="0">
              <a:solidFill>
                <a:srgbClr val="1F487C"/>
              </a:solidFill>
              <a:cs typeface="Calibri Light"/>
            </a:endParaRPr>
          </a:p>
        </p:txBody>
      </p:sp>
      <p:pic>
        <p:nvPicPr>
          <p:cNvPr id="9220" name="Picture 4" descr="Should you ask for an extension of a deadline? This is the right answer -  Times of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" y="2814317"/>
            <a:ext cx="1199422" cy="8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85817" y="3925878"/>
            <a:ext cx="53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b="1" spc="-15" dirty="0">
                <a:solidFill>
                  <a:srgbClr val="1F487C"/>
                </a:solidFill>
                <a:cs typeface="Calibri Light"/>
              </a:rPr>
              <a:t>Date</a:t>
            </a:r>
            <a:r>
              <a:rPr lang="it-IT" sz="2200" b="1" spc="-95" dirty="0">
                <a:solidFill>
                  <a:srgbClr val="1F487C"/>
                </a:solidFill>
                <a:cs typeface="Calibri Light"/>
              </a:rPr>
              <a:t> 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consegna</a:t>
            </a:r>
            <a:r>
              <a:rPr lang="it-IT" sz="2200" b="1" spc="-95" dirty="0">
                <a:solidFill>
                  <a:srgbClr val="1F487C"/>
                </a:solidFill>
                <a:cs typeface="Calibri Light"/>
              </a:rPr>
              <a:t> </a:t>
            </a: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elaborati</a:t>
            </a:r>
            <a:endParaRPr lang="it-IT" sz="2200" b="1" spc="420" dirty="0">
              <a:cs typeface="Calibri Light"/>
            </a:endParaRPr>
          </a:p>
          <a:p>
            <a:endParaRPr lang="it-IT" sz="2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14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3564338" y="3851795"/>
            <a:ext cx="609600" cy="29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564338" y="4196876"/>
            <a:ext cx="630384" cy="17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387532" y="3503267"/>
            <a:ext cx="21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31 gennaio 2025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500510" y="4239582"/>
            <a:ext cx="21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13 giugno 2025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22969" y="2131004"/>
            <a:ext cx="3234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200" b="1" spc="-15" dirty="0">
                <a:solidFill>
                  <a:srgbClr val="1F487C"/>
                </a:solidFill>
                <a:cs typeface="Calibri Light"/>
              </a:rPr>
              <a:t>Modalità di iscrizione</a:t>
            </a:r>
            <a:endParaRPr lang="it-IT" sz="2200" b="1" spc="420" dirty="0">
              <a:cs typeface="Calibri Light"/>
            </a:endParaRPr>
          </a:p>
          <a:p>
            <a:endParaRPr lang="it-IT" sz="2200" dirty="0"/>
          </a:p>
        </p:txBody>
      </p:sp>
      <p:sp>
        <p:nvSpPr>
          <p:cNvPr id="19" name="Freccia a destra 18"/>
          <p:cNvSpPr/>
          <p:nvPr/>
        </p:nvSpPr>
        <p:spPr>
          <a:xfrm>
            <a:off x="3539093" y="2211841"/>
            <a:ext cx="660090" cy="351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275383" y="1494472"/>
            <a:ext cx="4868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Tutti gli studenti compilano il seguente </a:t>
            </a:r>
          </a:p>
          <a:p>
            <a:r>
              <a:rPr lang="it-IT" b="1" dirty="0">
                <a:hlinkClick r:id="rId3"/>
              </a:rPr>
              <a:t>https://makeitacase.confnow.eu/register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Il docente compila il seguente </a:t>
            </a:r>
            <a:r>
              <a:rPr lang="it-IT" b="1" dirty="0" err="1"/>
              <a:t>form</a:t>
            </a:r>
            <a:r>
              <a:rPr lang="it-IT" b="1" dirty="0"/>
              <a:t> e attiva il corso: </a:t>
            </a:r>
          </a:p>
          <a:p>
            <a:r>
              <a:rPr lang="it-IT" b="1" dirty="0">
                <a:hlinkClick r:id="rId4"/>
              </a:rPr>
              <a:t>https://makeitacase.confnow.eu/register/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>
            <a:off x="3701274" y="5229763"/>
            <a:ext cx="660090" cy="40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580320" y="5206877"/>
            <a:ext cx="441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Criteri definiti dal docente </a:t>
            </a:r>
          </a:p>
        </p:txBody>
      </p:sp>
      <p:pic>
        <p:nvPicPr>
          <p:cNvPr id="1026" name="Picture 2" descr="Come iscriversi al Centro per l&amp;#39;impiego (CIP) - Autodifesa civ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7" y="1331629"/>
            <a:ext cx="1461999" cy="8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914400" y="1855749"/>
            <a:ext cx="533400" cy="20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BAB2484-F1B2-451B-977E-1F7381029B25}"/>
              </a:ext>
            </a:extLst>
          </p:cNvPr>
          <p:cNvSpPr txBox="1"/>
          <p:nvPr/>
        </p:nvSpPr>
        <p:spPr>
          <a:xfrm>
            <a:off x="6522688" y="3444450"/>
            <a:ext cx="472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Corsi del I semestre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E206011-41AC-43FA-81A8-B7282CCB8AC4}"/>
              </a:ext>
            </a:extLst>
          </p:cNvPr>
          <p:cNvSpPr txBox="1"/>
          <p:nvPr/>
        </p:nvSpPr>
        <p:spPr>
          <a:xfrm>
            <a:off x="6512901" y="4254274"/>
            <a:ext cx="4726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Corsi del II semestre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3C3F3A-5BC9-F163-A13B-5F106921545D}"/>
              </a:ext>
            </a:extLst>
          </p:cNvPr>
          <p:cNvSpPr txBox="1"/>
          <p:nvPr/>
        </p:nvSpPr>
        <p:spPr>
          <a:xfrm>
            <a:off x="3438239" y="5906133"/>
            <a:ext cx="562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Solo i progetti selezionati dal docente inviano l’elaborato</a:t>
            </a:r>
          </a:p>
          <a:p>
            <a:r>
              <a:rPr lang="it-IT" b="1" dirty="0">
                <a:hlinkClick r:id="rId3"/>
              </a:rPr>
              <a:t>https://makeitacase.confnow.eu/register</a:t>
            </a:r>
            <a:endParaRPr lang="it-IT" b="1" dirty="0"/>
          </a:p>
          <a:p>
            <a:r>
              <a:rPr lang="it-IT" b="1" dirty="0"/>
              <a:t>L’invio deve essere effettuato SOLO dal capogruppo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831EAAE-18B9-A765-BCCB-ACD53C9F5E86}"/>
              </a:ext>
            </a:extLst>
          </p:cNvPr>
          <p:cNvSpPr txBox="1"/>
          <p:nvPr/>
        </p:nvSpPr>
        <p:spPr>
          <a:xfrm>
            <a:off x="356824" y="5794424"/>
            <a:ext cx="3182270" cy="73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6800"/>
              </a:lnSpc>
              <a:spcBef>
                <a:spcPts val="100"/>
              </a:spcBef>
            </a:pPr>
            <a:endParaRPr lang="it-IT" sz="2200" b="1" spc="-55" dirty="0">
              <a:solidFill>
                <a:srgbClr val="1F487C"/>
              </a:solidFill>
              <a:cs typeface="Calibri Light"/>
            </a:endParaRPr>
          </a:p>
          <a:p>
            <a:pPr marL="355600" marR="563880" indent="-342900">
              <a:lnSpc>
                <a:spcPct val="1068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200" b="1" spc="-20" dirty="0">
                <a:solidFill>
                  <a:srgbClr val="1F487C"/>
                </a:solidFill>
                <a:cs typeface="Calibri Light"/>
              </a:rPr>
              <a:t>Consegna finale </a:t>
            </a:r>
            <a:endParaRPr lang="it-IT" sz="2200" spc="-90" dirty="0">
              <a:solidFill>
                <a:srgbClr val="1F487C"/>
              </a:solidFill>
              <a:cs typeface="Calibri Light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42CB219-90D7-E872-1184-DF289A6608C7}"/>
              </a:ext>
            </a:extLst>
          </p:cNvPr>
          <p:cNvSpPr/>
          <p:nvPr/>
        </p:nvSpPr>
        <p:spPr>
          <a:xfrm>
            <a:off x="2722733" y="6161511"/>
            <a:ext cx="660090" cy="40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590800" y="409133"/>
            <a:ext cx="365664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200" spc="-15" dirty="0"/>
              <a:t>Perché partecipare?</a:t>
            </a:r>
            <a:endParaRPr sz="3200" spc="-2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88687-6FFD-BB62-1600-56E616943F71}"/>
              </a:ext>
            </a:extLst>
          </p:cNvPr>
          <p:cNvSpPr txBox="1"/>
          <p:nvPr/>
        </p:nvSpPr>
        <p:spPr>
          <a:xfrm>
            <a:off x="1215301" y="1478279"/>
            <a:ext cx="7709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800" kern="0" dirty="0">
                <a:solidFill>
                  <a:sysClr val="windowText" lastClr="000000"/>
                </a:solidFill>
              </a:rPr>
              <a:t>I vincitori a livello locale riceveranno una </a:t>
            </a:r>
            <a:r>
              <a:rPr lang="it-IT" kern="0" dirty="0">
                <a:solidFill>
                  <a:sysClr val="windowText" lastClr="000000"/>
                </a:solidFill>
              </a:rPr>
              <a:t>targa per la squadra e un certificato cartaceo per ciascun partecipante</a:t>
            </a:r>
            <a:endParaRPr lang="it-IT" sz="1800" kern="0" dirty="0">
              <a:solidFill>
                <a:sysClr val="windowText" lastClr="000000"/>
              </a:solidFill>
            </a:endParaRPr>
          </a:p>
          <a:p>
            <a:pPr rtl="0"/>
            <a:endParaRPr lang="it-IT" sz="1800" kern="0" dirty="0">
              <a:solidFill>
                <a:sysClr val="windowText" lastClr="000000"/>
              </a:solidFill>
            </a:endParaRPr>
          </a:p>
          <a:p>
            <a:pPr rtl="0"/>
            <a:r>
              <a:rPr lang="it-IT" sz="1800" kern="0" dirty="0">
                <a:solidFill>
                  <a:sysClr val="windowText" lastClr="000000"/>
                </a:solidFill>
              </a:rPr>
              <a:t>I </a:t>
            </a:r>
            <a:r>
              <a:rPr lang="it-IT" kern="0" dirty="0">
                <a:solidFill>
                  <a:sysClr val="windowText" lastClr="000000"/>
                </a:solidFill>
              </a:rPr>
              <a:t>5 gruppi selezionati per la partecipazione alle</a:t>
            </a:r>
            <a:r>
              <a:rPr lang="it-IT" sz="1800" kern="0" dirty="0">
                <a:solidFill>
                  <a:sysClr val="windowText" lastClr="000000"/>
                </a:solidFill>
              </a:rPr>
              <a:t> finali del I e  del II semestre avranno diritto al rimborso delle spese di viaggio</a:t>
            </a:r>
          </a:p>
          <a:p>
            <a:pPr rtl="0"/>
            <a:endParaRPr lang="it-IT" sz="1800" kern="0" dirty="0">
              <a:solidFill>
                <a:sysClr val="windowText" lastClr="000000"/>
              </a:solidFill>
            </a:endParaRPr>
          </a:p>
          <a:p>
            <a:r>
              <a:rPr lang="it-IT" sz="1800" kern="0" dirty="0">
                <a:solidFill>
                  <a:sysClr val="windowText" lastClr="000000"/>
                </a:solidFill>
              </a:rPr>
              <a:t>I 3 grupp</a:t>
            </a:r>
            <a:r>
              <a:rPr lang="it-IT" kern="0" dirty="0">
                <a:solidFill>
                  <a:sysClr val="windowText" lastClr="000000"/>
                </a:solidFill>
              </a:rPr>
              <a:t>i </a:t>
            </a:r>
            <a:r>
              <a:rPr lang="it-IT" sz="1800" kern="0" dirty="0">
                <a:solidFill>
                  <a:sysClr val="windowText" lastClr="000000"/>
                </a:solidFill>
              </a:rPr>
              <a:t>vincitori a livello nazionale </a:t>
            </a:r>
            <a:r>
              <a:rPr lang="it-IT" kern="0" dirty="0">
                <a:solidFill>
                  <a:sysClr val="windowText" lastClr="000000"/>
                </a:solidFill>
              </a:rPr>
              <a:t>del I e  del II semestre riceveranno </a:t>
            </a:r>
            <a:r>
              <a:rPr lang="it-IT" sz="1800" kern="0" dirty="0">
                <a:solidFill>
                  <a:sysClr val="windowText" lastClr="000000"/>
                </a:solidFill>
              </a:rPr>
              <a:t>una targa e un premio del valore di 2000 Euro a squadra</a:t>
            </a:r>
            <a:r>
              <a:rPr lang="it-IT" sz="1800" kern="0" spc="-5" dirty="0">
                <a:solidFill>
                  <a:sysClr val="windowText" lastClr="000000"/>
                </a:solidFill>
              </a:rPr>
              <a:t> e un badge </a:t>
            </a:r>
            <a:r>
              <a:rPr lang="it-IT" sz="1800" kern="0" spc="-5" dirty="0" err="1">
                <a:solidFill>
                  <a:sysClr val="windowText" lastClr="000000"/>
                </a:solidFill>
              </a:rPr>
              <a:t>LinkedIN</a:t>
            </a:r>
            <a:endParaRPr lang="it-IT" sz="1800" kern="0" spc="-5" dirty="0">
              <a:solidFill>
                <a:sysClr val="windowText" lastClr="000000"/>
              </a:solidFill>
            </a:endParaRPr>
          </a:p>
          <a:p>
            <a:pPr rtl="0"/>
            <a:endParaRPr lang="it-IT" spc="-5" dirty="0"/>
          </a:p>
          <a:p>
            <a:endParaRPr lang="it-IT" spc="-5" dirty="0"/>
          </a:p>
          <a:p>
            <a:r>
              <a:rPr lang="it-IT" spc="-5" dirty="0"/>
              <a:t>I casi vincitori a livello nazionale saranno pubblicati sulla rivista online Mark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52275FA-1C7C-E39C-234B-2056F78A546D}"/>
              </a:ext>
            </a:extLst>
          </p:cNvPr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Elemento grafico 7" descr="Diploma contorno">
            <a:extLst>
              <a:ext uri="{FF2B5EF4-FFF2-40B4-BE49-F238E27FC236}">
                <a16:creationId xmlns:a16="http://schemas.microsoft.com/office/drawing/2014/main" id="{A748A2F1-2A81-2523-3D1C-62D6BD35D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901" y="1202756"/>
            <a:ext cx="914400" cy="914400"/>
          </a:xfrm>
          <a:prstGeom prst="rect">
            <a:avLst/>
          </a:prstGeom>
        </p:spPr>
      </p:pic>
      <p:pic>
        <p:nvPicPr>
          <p:cNvPr id="12" name="Elemento grafico 11" descr="Treno contorno">
            <a:extLst>
              <a:ext uri="{FF2B5EF4-FFF2-40B4-BE49-F238E27FC236}">
                <a16:creationId xmlns:a16="http://schemas.microsoft.com/office/drawing/2014/main" id="{CBEB90F9-B972-DB58-8C64-078DC5203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972" y="2096300"/>
            <a:ext cx="770027" cy="770027"/>
          </a:xfrm>
          <a:prstGeom prst="rect">
            <a:avLst/>
          </a:prstGeom>
        </p:spPr>
      </p:pic>
      <p:pic>
        <p:nvPicPr>
          <p:cNvPr id="17" name="Elemento grafico 16" descr="Trofeo contorno">
            <a:extLst>
              <a:ext uri="{FF2B5EF4-FFF2-40B4-BE49-F238E27FC236}">
                <a16:creationId xmlns:a16="http://schemas.microsoft.com/office/drawing/2014/main" id="{27BA8F3C-169A-47C3-53B5-8CB1F0A04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123" y="3077274"/>
            <a:ext cx="770027" cy="770027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906A7A5-4908-879C-5929-47EBA0B7678B}"/>
              </a:ext>
            </a:extLst>
          </p:cNvPr>
          <p:cNvSpPr/>
          <p:nvPr/>
        </p:nvSpPr>
        <p:spPr>
          <a:xfrm>
            <a:off x="371375" y="5029200"/>
            <a:ext cx="7934425" cy="1716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600" spc="-5" dirty="0"/>
          </a:p>
          <a:p>
            <a:pPr algn="ctr"/>
            <a:r>
              <a:rPr lang="it-IT" b="1" spc="-5" dirty="0"/>
              <a:t>Ma anche per …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pc="-5" dirty="0"/>
              <a:t>Applicare in pratica i concetti teorici studiati in aula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pc="-5" dirty="0"/>
              <a:t>Migliorare le capacità di leadership e di fare squadra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pc="-5" dirty="0"/>
              <a:t>Entrare in contatto e confrontarsi con il mondo delle imprese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it-IT" spc="-5" dirty="0"/>
              <a:t>Collaborare con colleghi e colleghe ad un’esperienza che vi unirà per sempre! </a:t>
            </a:r>
          </a:p>
        </p:txBody>
      </p:sp>
      <p:pic>
        <p:nvPicPr>
          <p:cNvPr id="20" name="Elemento grafico 19" descr="Libro aperto contorno">
            <a:extLst>
              <a:ext uri="{FF2B5EF4-FFF2-40B4-BE49-F238E27FC236}">
                <a16:creationId xmlns:a16="http://schemas.microsoft.com/office/drawing/2014/main" id="{FD1A6396-E0C6-E049-541C-1649937EE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5806" y="39451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sellaDiTesto 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88463" y="4479866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Dubbi?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57599" y="444246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Curiosità?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67068" y="4442459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Domande?</a:t>
            </a:r>
          </a:p>
        </p:txBody>
      </p:sp>
      <p:sp>
        <p:nvSpPr>
          <p:cNvPr id="21" name="object 2"/>
          <p:cNvSpPr txBox="1">
            <a:spLocks noGrp="1"/>
          </p:cNvSpPr>
          <p:nvPr>
            <p:ph type="title" idx="4294967295"/>
          </p:nvPr>
        </p:nvSpPr>
        <p:spPr>
          <a:xfrm>
            <a:off x="3004645" y="548837"/>
            <a:ext cx="29061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15" dirty="0"/>
              <a:t>…</a:t>
            </a:r>
            <a:r>
              <a:rPr lang="it-IT" sz="3200" spc="-15" dirty="0" err="1"/>
              <a:t>Any</a:t>
            </a:r>
            <a:r>
              <a:rPr lang="it-IT" sz="3200" spc="-15" dirty="0"/>
              <a:t> Question?</a:t>
            </a:r>
            <a:endParaRPr sz="3200" spc="-20" dirty="0"/>
          </a:p>
        </p:txBody>
      </p:sp>
      <p:pic>
        <p:nvPicPr>
          <p:cNvPr id="7184" name="Picture 16" descr="1,797 Colorful Question Marks Backgrounds Stock Photos, Pictures &amp;amp;  Royalty-Free Images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b="11294"/>
          <a:stretch/>
        </p:blipFill>
        <p:spPr bwMode="auto">
          <a:xfrm>
            <a:off x="2109209" y="1542703"/>
            <a:ext cx="469697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0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6"/>
          <p:cNvSpPr/>
          <p:nvPr/>
        </p:nvSpPr>
        <p:spPr>
          <a:xfrm>
            <a:off x="4724400" y="5428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lang="it-IT" b="1" spc="-20" dirty="0">
                <a:latin typeface="Calibri Light"/>
                <a:cs typeface="Calibri Light"/>
              </a:rPr>
              <a:t>Per</a:t>
            </a:r>
            <a:r>
              <a:rPr lang="it-IT" b="1" spc="-55" dirty="0">
                <a:latin typeface="Calibri Light"/>
                <a:cs typeface="Calibri Light"/>
              </a:rPr>
              <a:t> </a:t>
            </a:r>
            <a:r>
              <a:rPr lang="it-IT" b="1" spc="-15" dirty="0">
                <a:latin typeface="Calibri Light"/>
                <a:cs typeface="Calibri Light"/>
              </a:rPr>
              <a:t>maggiori</a:t>
            </a:r>
            <a:r>
              <a:rPr lang="it-IT" b="1" spc="-55" dirty="0">
                <a:latin typeface="Calibri Light"/>
                <a:cs typeface="Calibri Light"/>
              </a:rPr>
              <a:t> </a:t>
            </a:r>
            <a:r>
              <a:rPr lang="it-IT" b="1" spc="-20" dirty="0">
                <a:latin typeface="Calibri Light"/>
                <a:cs typeface="Calibri Light"/>
              </a:rPr>
              <a:t>informazioni</a:t>
            </a:r>
            <a:r>
              <a:rPr lang="it-IT" spc="-20" dirty="0">
                <a:latin typeface="Calibri Light"/>
                <a:cs typeface="Calibri Light"/>
              </a:rPr>
              <a:t>:</a:t>
            </a:r>
            <a:r>
              <a:rPr lang="it-IT" spc="-85" dirty="0">
                <a:latin typeface="Calibri Light"/>
                <a:cs typeface="Calibri Light"/>
              </a:rPr>
              <a:t> </a:t>
            </a:r>
            <a:r>
              <a:rPr lang="it-IT" u="heavy" spc="-10" dirty="0"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  <a:hlinkClick r:id="rId2"/>
              </a:rPr>
              <a:t>makeitacase@societaitalianamanagement.it</a:t>
            </a:r>
            <a:endParaRPr lang="it-IT" dirty="0">
              <a:latin typeface="Calibri Light"/>
              <a:cs typeface="Calibri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34400" y="6400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16</a:t>
            </a:r>
          </a:p>
        </p:txBody>
      </p:sp>
      <p:pic>
        <p:nvPicPr>
          <p:cNvPr id="6" name="Picture 2" descr="Comunicare meglio e centrare obiettivi nella v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10766" cy="32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429000" y="328119"/>
            <a:ext cx="198067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5" dirty="0"/>
              <a:t>Agenda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600" y="1440026"/>
            <a:ext cx="4453320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I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soggetti proponenti</a:t>
            </a:r>
            <a:endParaRPr lang="it-IT" sz="2000" b="1" spc="35" dirty="0">
              <a:cs typeface="Verdana"/>
            </a:endParaRP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La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sfida</a:t>
            </a:r>
            <a:endParaRPr lang="it-IT" sz="2000" b="1" spc="-30" dirty="0">
              <a:solidFill>
                <a:srgbClr val="1F487C"/>
              </a:solidFill>
              <a:cs typeface="Calibri Light"/>
            </a:endParaRP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Come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trovare l’impresa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: </a:t>
            </a:r>
            <a:r>
              <a:rPr lang="it-IT" sz="2000" spc="-5" dirty="0" err="1">
                <a:solidFill>
                  <a:srgbClr val="1F487C"/>
                </a:solidFill>
                <a:cs typeface="Calibri Light"/>
              </a:rPr>
              <a:t>tips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 &amp; </a:t>
            </a:r>
            <a:r>
              <a:rPr lang="it-IT" sz="2000" spc="-5" dirty="0" err="1">
                <a:solidFill>
                  <a:srgbClr val="1F487C"/>
                </a:solidFill>
                <a:cs typeface="Calibri Light"/>
              </a:rPr>
              <a:t>tricks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 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Come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 raccogliere le informazioni 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Elaborazione del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caso di studio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Format della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presentazione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Output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richiesto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Processo di </a:t>
            </a: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valutazione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Criteri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di valutazione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z="2000" b="1" spc="-5" dirty="0">
                <a:solidFill>
                  <a:srgbClr val="1F487C"/>
                </a:solidFill>
                <a:cs typeface="Calibri Light"/>
              </a:rPr>
              <a:t>Informazioni </a:t>
            </a:r>
            <a:r>
              <a:rPr lang="it-IT" sz="2000" spc="-5" dirty="0">
                <a:solidFill>
                  <a:srgbClr val="1F487C"/>
                </a:solidFill>
                <a:cs typeface="Calibri Light"/>
              </a:rPr>
              <a:t>pratiche</a:t>
            </a:r>
            <a:endParaRPr sz="2000" dirty="0">
              <a:cs typeface="Verdana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AC4DC7-592D-985F-F11C-0F7F6FCDC541}"/>
              </a:ext>
            </a:extLst>
          </p:cNvPr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211327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28800" y="318420"/>
            <a:ext cx="4953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5" dirty="0"/>
              <a:t>I soggetti proponenti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386" y="1737361"/>
            <a:ext cx="1998979" cy="16916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54742" y="1976349"/>
            <a:ext cx="4286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Società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Italiana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Management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(SIMA)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oltre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 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Società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Scientifica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docenti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Italiani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9289" y="4007828"/>
            <a:ext cx="448691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b="0" i="0" dirty="0">
                <a:effectLst/>
                <a:latin typeface="-apple-system"/>
              </a:rPr>
              <a:t>Invitalia, l'Agenzia nazionale per l'attrazione degli investimenti e lo sviluppo d'impresa, agisce su mandato del Governo italiano per accrescere la competitività del Paese e per favorire e sostenere la nascita e la crescita delle </a:t>
            </a:r>
            <a:r>
              <a:rPr lang="it-IT" b="0" i="0">
                <a:effectLst/>
                <a:latin typeface="-apple-system"/>
              </a:rPr>
              <a:t>imprese. </a:t>
            </a:r>
            <a:endParaRPr sz="1800" dirty="0"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2</a:t>
            </a:r>
          </a:p>
        </p:txBody>
      </p:sp>
      <p:pic>
        <p:nvPicPr>
          <p:cNvPr id="9" name="Immagine 8" descr="Immagine che contiene Carattere, design, tipografia&#10;&#10;Descrizione generata automaticamente">
            <a:extLst>
              <a:ext uri="{FF2B5EF4-FFF2-40B4-BE49-F238E27FC236}">
                <a16:creationId xmlns:a16="http://schemas.microsoft.com/office/drawing/2014/main" id="{2796D6E5-200F-8ECC-ADF6-9EC00B4F0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4" y="4145536"/>
            <a:ext cx="268964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828800" y="318420"/>
            <a:ext cx="4953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4400" spc="-5" dirty="0"/>
              <a:t>I soggetti proponenti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sellaDiTesto 7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8670BB-5D44-DC44-6811-59F9F42B5E1C}"/>
              </a:ext>
            </a:extLst>
          </p:cNvPr>
          <p:cNvSpPr txBox="1"/>
          <p:nvPr/>
        </p:nvSpPr>
        <p:spPr>
          <a:xfrm>
            <a:off x="685800" y="1845232"/>
            <a:ext cx="75241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spc="-5" dirty="0">
                <a:latin typeface="Calibri"/>
                <a:cs typeface="Calibri"/>
              </a:rPr>
              <a:t>L’edizione 2024-2025 del contest “Make IT a Case” della SIMA si  svolge in collaborazione con </a:t>
            </a:r>
            <a:r>
              <a:rPr lang="it-IT" sz="2200" b="1" spc="-5" dirty="0">
                <a:latin typeface="Calibri"/>
                <a:cs typeface="Calibri"/>
              </a:rPr>
              <a:t>Invitalia</a:t>
            </a:r>
            <a:r>
              <a:rPr lang="it-IT" sz="2200" spc="-5" dirty="0">
                <a:latin typeface="Calibri"/>
                <a:cs typeface="Calibri"/>
              </a:rPr>
              <a:t>, l’Agenzia Nazionale per l’attrazione degli Investimenti, che è il soggetto gestore di un programma finanziato nell’ambito del </a:t>
            </a:r>
            <a:r>
              <a:rPr lang="it-IT" sz="2200" b="1" spc="-5" dirty="0">
                <a:latin typeface="Calibri"/>
                <a:cs typeface="Calibri"/>
              </a:rPr>
              <a:t>Fondo Impresa Femminile</a:t>
            </a:r>
            <a:r>
              <a:rPr lang="it-IT" sz="2200" spc="-5" dirty="0">
                <a:latin typeface="Calibri"/>
                <a:cs typeface="Calibri"/>
              </a:rPr>
              <a:t>, che ha l’obiettivo </a:t>
            </a:r>
            <a:r>
              <a:rPr lang="it-IT" sz="2200" i="1" spc="-5" dirty="0">
                <a:latin typeface="Calibri"/>
                <a:cs typeface="Calibri"/>
              </a:rPr>
              <a:t>innalzare il livello di partecipazione delle donne nel mercato del lavoro e di sostenerne la partecipazione ad attività imprenditoriali. </a:t>
            </a:r>
          </a:p>
          <a:p>
            <a:pPr algn="just"/>
            <a:endParaRPr lang="it-IT" sz="2200" i="1" spc="-5" dirty="0">
              <a:latin typeface="Calibri"/>
              <a:cs typeface="Calibri"/>
            </a:endParaRPr>
          </a:p>
          <a:p>
            <a:pPr algn="just"/>
            <a:r>
              <a:rPr lang="it-IT" sz="2200" spc="-5" dirty="0">
                <a:latin typeface="Calibri"/>
                <a:cs typeface="Calibri"/>
              </a:rPr>
              <a:t>Il Fondo impresa femminile è finanziato a valere su risorse del Piano Nazionale Ripresa Resilienza.</a:t>
            </a:r>
          </a:p>
          <a:p>
            <a:pPr algn="just"/>
            <a:endParaRPr lang="it-IT" sz="22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7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406384" y="452890"/>
            <a:ext cx="1970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</a:t>
            </a:r>
            <a:r>
              <a:rPr sz="3200" spc="-65" dirty="0"/>
              <a:t> </a:t>
            </a:r>
            <a:r>
              <a:rPr sz="3200" spc="-15" dirty="0" err="1"/>
              <a:t>sfida</a:t>
            </a:r>
            <a:r>
              <a:rPr lang="it-IT" sz="3200" spc="-15" dirty="0"/>
              <a:t> </a:t>
            </a:r>
            <a:r>
              <a:rPr lang="it-IT" sz="1800" spc="-15" dirty="0"/>
              <a:t>1/2</a:t>
            </a:r>
            <a:endParaRPr sz="1800" spc="-15" dirty="0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arrotondato 6"/>
          <p:cNvSpPr/>
          <p:nvPr/>
        </p:nvSpPr>
        <p:spPr>
          <a:xfrm>
            <a:off x="274860" y="1981200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53224" y="2042376"/>
            <a:ext cx="263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pc="35" dirty="0">
                <a:cs typeface="Calibri Light" panose="020F0302020204030204" pitchFamily="34" charset="0"/>
              </a:rPr>
              <a:t> </a:t>
            </a:r>
            <a:r>
              <a:rPr lang="it-IT" dirty="0"/>
              <a:t>È</a:t>
            </a:r>
            <a:r>
              <a:rPr lang="it-IT" spc="35" dirty="0">
                <a:cs typeface="Calibri Light" panose="020F0302020204030204" pitchFamily="34" charset="0"/>
              </a:rPr>
              <a:t> una </a:t>
            </a:r>
            <a:r>
              <a:rPr lang="it-IT" b="1" spc="35" dirty="0">
                <a:cs typeface="Calibri Light" panose="020F0302020204030204" pitchFamily="34" charset="0"/>
              </a:rPr>
              <a:t>SFIDA</a:t>
            </a:r>
          </a:p>
          <a:p>
            <a:pPr algn="ctr"/>
            <a:r>
              <a:rPr lang="it-IT" sz="1600" spc="35" dirty="0">
                <a:cs typeface="Calibri Light" panose="020F0302020204030204" pitchFamily="34" charset="0"/>
              </a:rPr>
              <a:t>rivolta a studenti e studentesse di management di tutta Italia</a:t>
            </a:r>
          </a:p>
          <a:p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3243375" y="2874211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218294" y="1979452"/>
            <a:ext cx="27432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413334" y="1990635"/>
            <a:ext cx="2679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Riguarda le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IMPRESE ITALIANE</a:t>
            </a: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, in particolar modo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piccole e medie imprese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3271283" y="3200400"/>
            <a:ext cx="26834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ea typeface="Verdana" panose="020B0604030504040204" pitchFamily="34" charset="0"/>
                <a:cs typeface="Calibri Light" panose="020F0302020204030204" pitchFamily="34" charset="0"/>
              </a:rPr>
              <a:t>Consiste nel </a:t>
            </a:r>
            <a:r>
              <a:rPr lang="it-IT" b="1" dirty="0">
                <a:ea typeface="Verdana" panose="020B0604030504040204" pitchFamily="34" charset="0"/>
                <a:cs typeface="Calibri Light" panose="020F0302020204030204" pitchFamily="34" charset="0"/>
              </a:rPr>
              <a:t>DARE VITA A UN ‘</a:t>
            </a:r>
            <a:r>
              <a:rPr lang="it-IT" b="1" i="1" dirty="0">
                <a:ea typeface="Verdana" panose="020B0604030504040204" pitchFamily="34" charset="0"/>
                <a:cs typeface="Calibri Light" panose="020F0302020204030204" pitchFamily="34" charset="0"/>
              </a:rPr>
              <a:t>CASE STUDY’</a:t>
            </a:r>
            <a:endParaRPr sz="1800" i="1" dirty="0"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09600" y="5014142"/>
            <a:ext cx="8189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Coinvolgere universitari e universitarie nella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realizzazione di casi di studio di imprese italiane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portando alla luce soprattutto le PMI. 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1343301" y="3424132"/>
            <a:ext cx="606318" cy="131276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4434785" y="4191000"/>
            <a:ext cx="356481" cy="56514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7283308" y="3458148"/>
            <a:ext cx="606318" cy="131276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8610600" y="64799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2679" y="1378773"/>
            <a:ext cx="81476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5" dirty="0">
                <a:cs typeface="Calibri Light"/>
              </a:rPr>
              <a:t>Si </a:t>
            </a:r>
            <a:r>
              <a:rPr lang="it-IT" spc="-15" dirty="0">
                <a:cs typeface="Calibri Light"/>
              </a:rPr>
              <a:t>richiede di formare </a:t>
            </a:r>
            <a:r>
              <a:rPr lang="it-IT" spc="-15" dirty="0">
                <a:solidFill>
                  <a:srgbClr val="FF0000"/>
                </a:solidFill>
                <a:cs typeface="Calibri Light"/>
              </a:rPr>
              <a:t>squadre</a:t>
            </a:r>
            <a:r>
              <a:rPr lang="it-IT" spc="-15" dirty="0">
                <a:cs typeface="Calibri Light"/>
              </a:rPr>
              <a:t> da </a:t>
            </a:r>
            <a:r>
              <a:rPr lang="it-IT" spc="-15" dirty="0">
                <a:solidFill>
                  <a:srgbClr val="FF0000"/>
                </a:solidFill>
                <a:cs typeface="Calibri Light"/>
              </a:rPr>
              <a:t>2 a 7 componenti (preferibilmente con almeno il 50% Donne) </a:t>
            </a:r>
            <a:r>
              <a:rPr lang="it-IT" spc="-15" dirty="0">
                <a:cs typeface="Calibri Light"/>
              </a:rPr>
              <a:t>che dovranno:</a:t>
            </a:r>
            <a:endParaRPr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4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694047" y="1925654"/>
            <a:ext cx="5544951" cy="600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58784" y="1943676"/>
            <a:ext cx="5544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15" dirty="0">
                <a:cs typeface="Calibri Light"/>
              </a:rPr>
              <a:t>1. Individuare</a:t>
            </a:r>
            <a:r>
              <a:rPr lang="it-IT" sz="1600" b="1" spc="40" dirty="0">
                <a:cs typeface="Calibri Light"/>
              </a:rPr>
              <a:t> </a:t>
            </a:r>
            <a:r>
              <a:rPr lang="it-IT" sz="1600" b="1" spc="-10" dirty="0">
                <a:cs typeface="Calibri Light"/>
              </a:rPr>
              <a:t>un’impresa</a:t>
            </a:r>
            <a:r>
              <a:rPr lang="it-IT" sz="1600" b="1" spc="45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italiana</a:t>
            </a:r>
            <a:r>
              <a:rPr lang="it-IT" sz="1600" b="1" spc="25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(preferibilmente</a:t>
            </a:r>
            <a:r>
              <a:rPr lang="it-IT" sz="1600" spc="65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PMI</a:t>
            </a:r>
            <a:r>
              <a:rPr lang="it-IT" sz="1600" spc="-5" dirty="0">
                <a:cs typeface="Calibri Light"/>
              </a:rPr>
              <a:t>)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30" dirty="0">
                <a:cs typeface="Calibri Light"/>
              </a:rPr>
              <a:t>nell’ambito</a:t>
            </a:r>
            <a:r>
              <a:rPr lang="it-IT" sz="1600" spc="40" dirty="0">
                <a:cs typeface="Calibri Light"/>
              </a:rPr>
              <a:t> </a:t>
            </a:r>
            <a:r>
              <a:rPr lang="it-IT" sz="1600" spc="-15" dirty="0">
                <a:cs typeface="Calibri Light"/>
              </a:rPr>
              <a:t>territoriale</a:t>
            </a:r>
            <a:r>
              <a:rPr lang="it-IT" sz="1600" spc="3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dell’università</a:t>
            </a:r>
            <a:r>
              <a:rPr lang="it-IT" sz="1600" spc="70" dirty="0">
                <a:cs typeface="Calibri Light"/>
              </a:rPr>
              <a:t> </a:t>
            </a:r>
            <a:r>
              <a:rPr lang="it-IT" sz="1600" dirty="0">
                <a:cs typeface="Calibri Light"/>
              </a:rPr>
              <a:t>o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della</a:t>
            </a:r>
            <a:r>
              <a:rPr lang="it-IT" sz="1600" spc="5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zona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5" dirty="0">
                <a:cs typeface="Calibri Light"/>
              </a:rPr>
              <a:t>di </a:t>
            </a:r>
            <a:r>
              <a:rPr lang="it-IT" sz="1600" spc="-20" dirty="0">
                <a:cs typeface="Calibri Light"/>
              </a:rPr>
              <a:t>provenienza</a:t>
            </a:r>
            <a:endParaRPr lang="it-IT" sz="1600" dirty="0">
              <a:cs typeface="Calibri Light"/>
            </a:endParaRPr>
          </a:p>
          <a:p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4206743" y="2620803"/>
            <a:ext cx="483283" cy="42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661525" y="3174766"/>
            <a:ext cx="1573721" cy="7557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5247326" y="3552663"/>
            <a:ext cx="681076" cy="11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244603" y="3293518"/>
            <a:ext cx="709738" cy="16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6053867" y="2868076"/>
            <a:ext cx="135661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3697373" y="4602134"/>
            <a:ext cx="1573721" cy="905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815722" y="4659398"/>
            <a:ext cx="133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spc="-20" dirty="0">
                <a:cs typeface="Calibri Light"/>
              </a:rPr>
              <a:t>3. Elaborare</a:t>
            </a:r>
            <a:r>
              <a:rPr lang="it-IT" sz="1600" b="1" spc="20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un</a:t>
            </a:r>
            <a:r>
              <a:rPr lang="it-IT" sz="1600" b="1" spc="-15" dirty="0">
                <a:cs typeface="Calibri Light"/>
              </a:rPr>
              <a:t> caso</a:t>
            </a:r>
            <a:r>
              <a:rPr lang="it-IT" sz="1600" b="1" dirty="0">
                <a:cs typeface="Calibri Light"/>
              </a:rPr>
              <a:t> </a:t>
            </a:r>
            <a:r>
              <a:rPr lang="it-IT" sz="1600" b="1" spc="-5" dirty="0">
                <a:cs typeface="Calibri Light"/>
              </a:rPr>
              <a:t>di</a:t>
            </a:r>
            <a:r>
              <a:rPr lang="it-IT" sz="1600" b="1" spc="5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studio</a:t>
            </a:r>
            <a:r>
              <a:rPr lang="it-IT" sz="1600" b="1" spc="15" dirty="0">
                <a:cs typeface="Calibri Light"/>
              </a:rPr>
              <a:t> </a:t>
            </a:r>
            <a:r>
              <a:rPr lang="it-IT" sz="1600" spc="-5" dirty="0">
                <a:cs typeface="Calibri Light"/>
              </a:rPr>
              <a:t>in</a:t>
            </a:r>
            <a:r>
              <a:rPr lang="it-IT" sz="1600" spc="-15" dirty="0">
                <a:cs typeface="Calibri Light"/>
              </a:rPr>
              <a:t> </a:t>
            </a:r>
            <a:r>
              <a:rPr lang="it-IT" sz="1600" spc="-10" dirty="0">
                <a:cs typeface="Calibri Light"/>
              </a:rPr>
              <a:t>cui:</a:t>
            </a:r>
            <a:endParaRPr lang="it-IT" sz="1600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5784985" y="5365792"/>
            <a:ext cx="2888016" cy="768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arrotondato 35"/>
          <p:cNvSpPr/>
          <p:nvPr/>
        </p:nvSpPr>
        <p:spPr>
          <a:xfrm>
            <a:off x="526242" y="5400308"/>
            <a:ext cx="2715499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5283454" y="5348766"/>
            <a:ext cx="3495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15" dirty="0">
                <a:cs typeface="Calibri Light"/>
              </a:rPr>
              <a:t>3. Proporre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b="1" i="1" spc="-10" dirty="0">
                <a:cs typeface="Calibri Light"/>
              </a:rPr>
              <a:t>idee</a:t>
            </a:r>
            <a:r>
              <a:rPr lang="it-IT" sz="1600" b="1" spc="15" dirty="0">
                <a:cs typeface="Calibri Light"/>
              </a:rPr>
              <a:t> e raccomandazioni </a:t>
            </a:r>
            <a:r>
              <a:rPr lang="it-IT" sz="1600" spc="-5" dirty="0">
                <a:cs typeface="Calibri Light"/>
              </a:rPr>
              <a:t>per</a:t>
            </a:r>
            <a:r>
              <a:rPr lang="it-IT" sz="1600" spc="10" dirty="0">
                <a:cs typeface="Calibri Light"/>
              </a:rPr>
              <a:t> </a:t>
            </a:r>
            <a:r>
              <a:rPr lang="it-IT" sz="1600" spc="-20" dirty="0">
                <a:cs typeface="Calibri Light"/>
              </a:rPr>
              <a:t>incrementare il valore generato</a:t>
            </a:r>
            <a:r>
              <a:rPr lang="it-IT" sz="1600" spc="40" dirty="0">
                <a:cs typeface="Calibri Light"/>
              </a:rPr>
              <a:t> </a:t>
            </a:r>
            <a:endParaRPr lang="it-IT" sz="1600" dirty="0">
              <a:cs typeface="Calibri Light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380607" y="3124200"/>
            <a:ext cx="220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spc="-20" dirty="0">
                <a:cs typeface="Calibri Light"/>
              </a:rPr>
              <a:t>2. Raccogliere</a:t>
            </a:r>
            <a:r>
              <a:rPr lang="it-IT" sz="1600" b="1" spc="30" dirty="0">
                <a:cs typeface="Calibri Light"/>
              </a:rPr>
              <a:t> </a:t>
            </a:r>
            <a:r>
              <a:rPr lang="it-IT" sz="1600" b="1" spc="-15" dirty="0">
                <a:cs typeface="Calibri Light"/>
              </a:rPr>
              <a:t>informazioni</a:t>
            </a:r>
            <a:r>
              <a:rPr lang="it-IT" sz="1600" b="1" spc="10" dirty="0">
                <a:cs typeface="Calibri Light"/>
              </a:rPr>
              <a:t> </a:t>
            </a:r>
            <a:r>
              <a:rPr lang="it-IT" sz="1600" spc="-15" dirty="0">
                <a:cs typeface="Calibri Light"/>
              </a:rPr>
              <a:t>sull’impresa</a:t>
            </a:r>
            <a:endParaRPr lang="it-IT" sz="16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053867" y="2991273"/>
            <a:ext cx="22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20" dirty="0">
                <a:cs typeface="Calibri Light"/>
              </a:rPr>
              <a:t>Desk Research</a:t>
            </a:r>
            <a:endParaRPr lang="it-IT" sz="1600" dirty="0"/>
          </a:p>
        </p:txBody>
      </p:sp>
      <p:sp>
        <p:nvSpPr>
          <p:cNvPr id="42" name="Ovale 41"/>
          <p:cNvSpPr/>
          <p:nvPr/>
        </p:nvSpPr>
        <p:spPr>
          <a:xfrm>
            <a:off x="6019799" y="3609390"/>
            <a:ext cx="135661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/>
          <p:cNvSpPr txBox="1"/>
          <p:nvPr/>
        </p:nvSpPr>
        <p:spPr>
          <a:xfrm>
            <a:off x="6019800" y="3744913"/>
            <a:ext cx="220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20" dirty="0">
                <a:cs typeface="Calibri Light"/>
              </a:rPr>
              <a:t>Field Research</a:t>
            </a:r>
            <a:endParaRPr lang="it-IT" sz="1600" dirty="0"/>
          </a:p>
        </p:txBody>
      </p:sp>
      <p:sp>
        <p:nvSpPr>
          <p:cNvPr id="45" name="Freccia a destra 44"/>
          <p:cNvSpPr/>
          <p:nvPr/>
        </p:nvSpPr>
        <p:spPr>
          <a:xfrm rot="5400000">
            <a:off x="4224880" y="4042519"/>
            <a:ext cx="483283" cy="42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2 48"/>
          <p:cNvCxnSpPr/>
          <p:nvPr/>
        </p:nvCxnSpPr>
        <p:spPr>
          <a:xfrm>
            <a:off x="4480602" y="5518693"/>
            <a:ext cx="18137" cy="44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H="1">
            <a:off x="3376015" y="5462219"/>
            <a:ext cx="332232" cy="21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/>
          <p:cNvSpPr/>
          <p:nvPr/>
        </p:nvSpPr>
        <p:spPr>
          <a:xfrm>
            <a:off x="176397" y="5363320"/>
            <a:ext cx="3350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1. Analizzare il contesto competitivo </a:t>
            </a:r>
            <a:r>
              <a:rPr lang="it-IT" sz="1600" spc="-20" dirty="0">
                <a:cs typeface="Calibri Light"/>
              </a:rPr>
              <a:t>e </a:t>
            </a:r>
            <a:r>
              <a:rPr lang="it-IT" sz="1600" b="1" spc="-20" dirty="0">
                <a:cs typeface="Calibri Light"/>
              </a:rPr>
              <a:t>la posizione dell’impresa </a:t>
            </a:r>
            <a:r>
              <a:rPr lang="it-IT" sz="1600" spc="-20" dirty="0">
                <a:cs typeface="Calibri Light"/>
              </a:rPr>
              <a:t>oggetto di studio</a:t>
            </a:r>
            <a:r>
              <a:rPr lang="it-IT" sz="1600" b="1" spc="-20" dirty="0">
                <a:cs typeface="Calibri Light"/>
              </a:rPr>
              <a:t> </a:t>
            </a:r>
            <a:endParaRPr lang="it-IT" sz="1600" i="1" dirty="0">
              <a:cs typeface="Calibri Light"/>
            </a:endParaRPr>
          </a:p>
        </p:txBody>
      </p:sp>
      <p:sp>
        <p:nvSpPr>
          <p:cNvPr id="59" name="object 2"/>
          <p:cNvSpPr txBox="1">
            <a:spLocks noGrp="1"/>
          </p:cNvSpPr>
          <p:nvPr>
            <p:ph type="title" idx="4294967295"/>
          </p:nvPr>
        </p:nvSpPr>
        <p:spPr>
          <a:xfrm>
            <a:off x="3661525" y="345303"/>
            <a:ext cx="19708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La</a:t>
            </a:r>
            <a:r>
              <a:rPr sz="3200" spc="-65" dirty="0"/>
              <a:t> </a:t>
            </a:r>
            <a:r>
              <a:rPr sz="3200" spc="-15" dirty="0" err="1"/>
              <a:t>sfida</a:t>
            </a:r>
            <a:r>
              <a:rPr lang="it-IT" sz="3200" spc="-15" dirty="0"/>
              <a:t> </a:t>
            </a:r>
            <a:r>
              <a:rPr lang="it-IT" sz="1800" spc="-15" dirty="0"/>
              <a:t>2/2</a:t>
            </a:r>
            <a:endParaRPr sz="1800" spc="-15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3452888" y="6020074"/>
            <a:ext cx="2073564" cy="7744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147406" y="6005650"/>
            <a:ext cx="2315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1000"/>
              </a:spcBef>
              <a:tabLst>
                <a:tab pos="812800" algn="l"/>
              </a:tabLst>
            </a:pPr>
            <a:r>
              <a:rPr lang="it-IT" sz="1600" b="1" spc="-20" dirty="0">
                <a:cs typeface="Calibri Light"/>
              </a:rPr>
              <a:t>2. Utilizzare teorie e modelli </a:t>
            </a:r>
            <a:r>
              <a:rPr lang="it-IT" sz="1600" spc="-20" dirty="0">
                <a:cs typeface="Calibri Light"/>
              </a:rPr>
              <a:t>appresi nel corso di studi</a:t>
            </a:r>
            <a:endParaRPr lang="it-IT" sz="1600" i="1" dirty="0">
              <a:cs typeface="Calibri Light"/>
            </a:endParaRPr>
          </a:p>
        </p:txBody>
      </p:sp>
      <p:cxnSp>
        <p:nvCxnSpPr>
          <p:cNvPr id="32" name="Connettore 2 31"/>
          <p:cNvCxnSpPr/>
          <p:nvPr/>
        </p:nvCxnSpPr>
        <p:spPr>
          <a:xfrm>
            <a:off x="5267783" y="5444754"/>
            <a:ext cx="293962" cy="29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6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62246" y="533400"/>
            <a:ext cx="62195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 </a:t>
            </a:r>
            <a:r>
              <a:rPr sz="3200" spc="-5" dirty="0"/>
              <a:t>Come</a:t>
            </a:r>
            <a:r>
              <a:rPr sz="3200" spc="-10" dirty="0"/>
              <a:t> </a:t>
            </a:r>
            <a:r>
              <a:rPr sz="3200" spc="-30" dirty="0"/>
              <a:t>trovare</a:t>
            </a:r>
            <a:r>
              <a:rPr sz="3200" spc="-10" dirty="0"/>
              <a:t> </a:t>
            </a:r>
            <a:r>
              <a:rPr sz="3200" spc="-5" dirty="0"/>
              <a:t>l’impresa:</a:t>
            </a:r>
            <a:r>
              <a:rPr sz="3200" spc="-45" dirty="0"/>
              <a:t> </a:t>
            </a:r>
            <a:r>
              <a:rPr sz="3200" i="1" spc="-10" dirty="0"/>
              <a:t>tips </a:t>
            </a:r>
            <a:r>
              <a:rPr sz="3200" i="1" dirty="0"/>
              <a:t>&amp;</a:t>
            </a:r>
            <a:r>
              <a:rPr sz="3200" i="1" spc="-20" dirty="0"/>
              <a:t> </a:t>
            </a:r>
            <a:r>
              <a:rPr sz="3200" i="1" spc="-10" dirty="0"/>
              <a:t>tricks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050" y="1364364"/>
            <a:ext cx="8413750" cy="4896212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solidFill>
                  <a:srgbClr val="1F487C"/>
                </a:solidFill>
                <a:cs typeface="Calibri Light"/>
              </a:rPr>
              <a:t>Ce</a:t>
            </a:r>
            <a:r>
              <a:rPr sz="2000" b="1" spc="-45" dirty="0">
                <a:solidFill>
                  <a:srgbClr val="1F487C"/>
                </a:solidFill>
                <a:cs typeface="Calibri Light"/>
              </a:rPr>
              <a:t>r</a:t>
            </a:r>
            <a:r>
              <a:rPr sz="2000" b="1" spc="-40" dirty="0">
                <a:solidFill>
                  <a:srgbClr val="1F487C"/>
                </a:solidFill>
                <a:cs typeface="Calibri Light"/>
              </a:rPr>
              <a:t>c</a:t>
            </a:r>
            <a:r>
              <a:rPr sz="2000" b="1" spc="-35" dirty="0">
                <a:solidFill>
                  <a:srgbClr val="1F487C"/>
                </a:solidFill>
                <a:cs typeface="Calibri Light"/>
              </a:rPr>
              <a:t>a</a:t>
            </a:r>
            <a:r>
              <a:rPr sz="2000" b="1" spc="-45" dirty="0">
                <a:solidFill>
                  <a:srgbClr val="1F487C"/>
                </a:solidFill>
                <a:cs typeface="Calibri Light"/>
              </a:rPr>
              <a:t>t</a:t>
            </a:r>
            <a:r>
              <a:rPr sz="2000" b="1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8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5" dirty="0">
                <a:solidFill>
                  <a:srgbClr val="1F487C"/>
                </a:solidFill>
                <a:cs typeface="Calibri Light"/>
              </a:rPr>
              <a:t>o</a:t>
            </a:r>
            <a:r>
              <a:rPr sz="2000" b="1" spc="-15" dirty="0">
                <a:solidFill>
                  <a:srgbClr val="1F487C"/>
                </a:solidFill>
                <a:cs typeface="Calibri Light"/>
              </a:rPr>
              <a:t>n</a:t>
            </a:r>
            <a:r>
              <a:rPr sz="2000" b="1" spc="10" dirty="0">
                <a:solidFill>
                  <a:srgbClr val="1F487C"/>
                </a:solidFill>
                <a:cs typeface="Calibri Light"/>
              </a:rPr>
              <a:t>l</a:t>
            </a:r>
            <a:r>
              <a:rPr sz="2000" b="1" dirty="0">
                <a:solidFill>
                  <a:srgbClr val="1F487C"/>
                </a:solidFill>
                <a:cs typeface="Calibri Light"/>
              </a:rPr>
              <a:t>i</a:t>
            </a:r>
            <a:r>
              <a:rPr sz="2000" b="1" spc="-35" dirty="0">
                <a:solidFill>
                  <a:srgbClr val="1F487C"/>
                </a:solidFill>
                <a:cs typeface="Calibri Light"/>
              </a:rPr>
              <a:t>n</a:t>
            </a:r>
            <a:r>
              <a:rPr sz="2000" b="1" spc="-30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dirty="0">
                <a:solidFill>
                  <a:srgbClr val="1F487C"/>
                </a:solidFill>
                <a:cs typeface="Calibri Light"/>
              </a:rPr>
              <a:t>…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Associazioni</a:t>
            </a:r>
            <a:r>
              <a:rPr sz="2000" spc="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(es.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Camera</a:t>
            </a:r>
            <a:r>
              <a:rPr sz="2000" spc="-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di</a:t>
            </a:r>
            <a:r>
              <a:rPr sz="2000" spc="5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commercio,</a:t>
            </a:r>
            <a:r>
              <a:rPr sz="2000" spc="20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Confindustria,</a:t>
            </a:r>
            <a:r>
              <a:rPr sz="2000" spc="5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Confcommercio,</a:t>
            </a:r>
            <a:endParaRPr sz="2000" dirty="0"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</a:pPr>
            <a:r>
              <a:rPr sz="2000" spc="-10" dirty="0">
                <a:cs typeface="Calibri Light"/>
              </a:rPr>
              <a:t>Confartigianato…)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Siti,</a:t>
            </a:r>
            <a:r>
              <a:rPr sz="2000" spc="1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portali</a:t>
            </a:r>
            <a:r>
              <a:rPr sz="2000" spc="3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riviste digitali</a:t>
            </a:r>
            <a:r>
              <a:rPr sz="2000" spc="3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(mark-up.it, </a:t>
            </a:r>
            <a:r>
              <a:rPr sz="2000" spc="-10" dirty="0">
                <a:cs typeface="Calibri Light"/>
              </a:rPr>
              <a:t>italiastartup.it,</a:t>
            </a:r>
            <a:r>
              <a:rPr sz="2000" spc="2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pmi.it,</a:t>
            </a:r>
            <a:r>
              <a:rPr sz="2000" spc="2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…)</a:t>
            </a:r>
            <a:endParaRPr sz="2000" dirty="0"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6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15" dirty="0">
                <a:solidFill>
                  <a:srgbClr val="1F487C"/>
                </a:solidFill>
                <a:cs typeface="Calibri Light"/>
              </a:rPr>
              <a:t>offline..</a:t>
            </a:r>
            <a:endParaRPr sz="2000" b="1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10" dirty="0">
                <a:cs typeface="Calibri Light"/>
              </a:rPr>
              <a:t>riviste</a:t>
            </a:r>
            <a:r>
              <a:rPr sz="2000" spc="1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generaliste</a:t>
            </a:r>
            <a:r>
              <a:rPr sz="2000" spc="10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specializzate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20" dirty="0">
                <a:cs typeface="Calibri Light"/>
              </a:rPr>
              <a:t>eventi</a:t>
            </a:r>
            <a:r>
              <a:rPr sz="2000" spc="1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5" dirty="0">
                <a:cs typeface="Calibri Light"/>
              </a:rPr>
              <a:t> </a:t>
            </a:r>
            <a:r>
              <a:rPr sz="2000" spc="-10" dirty="0" err="1">
                <a:cs typeface="Calibri Light"/>
              </a:rPr>
              <a:t>fiere</a:t>
            </a:r>
            <a:r>
              <a:rPr sz="2000" spc="25" dirty="0">
                <a:cs typeface="Calibri Light"/>
              </a:rPr>
              <a:t> </a:t>
            </a:r>
            <a:endParaRPr lang="it-IT" sz="2000" spc="-5" dirty="0"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9476C"/>
                </a:solidFill>
                <a:cs typeface="Calibri Light"/>
              </a:rPr>
              <a:t>…</a:t>
            </a:r>
            <a:r>
              <a:rPr sz="2000" spc="-50" dirty="0">
                <a:solidFill>
                  <a:srgbClr val="29476C"/>
                </a:solidFill>
                <a:cs typeface="Calibri Light"/>
              </a:rPr>
              <a:t> </a:t>
            </a:r>
            <a:r>
              <a:rPr lang="it-IT" sz="2000" b="1" spc="-10" dirty="0">
                <a:solidFill>
                  <a:srgbClr val="29476C"/>
                </a:solidFill>
                <a:cs typeface="Calibri Light"/>
              </a:rPr>
              <a:t>guardatevi intorno</a:t>
            </a:r>
            <a:r>
              <a:rPr sz="2000" b="1" dirty="0">
                <a:solidFill>
                  <a:srgbClr val="29476C"/>
                </a:solidFill>
                <a:cs typeface="Calibri Light"/>
              </a:rPr>
              <a:t>…</a:t>
            </a:r>
            <a:endParaRPr sz="2000" b="1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5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dirty="0">
                <a:cs typeface="Calibri Light"/>
              </a:rPr>
              <a:t>le</a:t>
            </a:r>
            <a:r>
              <a:rPr sz="2000" spc="-5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etichette</a:t>
            </a:r>
            <a:r>
              <a:rPr sz="2000" spc="40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dei</a:t>
            </a:r>
            <a:r>
              <a:rPr sz="2000" spc="10" dirty="0">
                <a:cs typeface="Calibri Light"/>
              </a:rPr>
              <a:t> </a:t>
            </a:r>
            <a:r>
              <a:rPr sz="2000" spc="-20" dirty="0">
                <a:cs typeface="Calibri Light"/>
              </a:rPr>
              <a:t>prodotti</a:t>
            </a:r>
            <a:endParaRPr sz="2000" dirty="0"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Char char="-"/>
              <a:tabLst>
                <a:tab pos="469265" algn="l"/>
                <a:tab pos="469900" algn="l"/>
              </a:tabLst>
            </a:pPr>
            <a:r>
              <a:rPr sz="2000" spc="-5" dirty="0">
                <a:cs typeface="Calibri Light"/>
              </a:rPr>
              <a:t>le</a:t>
            </a:r>
            <a:r>
              <a:rPr sz="2000" spc="5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targhe</a:t>
            </a:r>
            <a:r>
              <a:rPr sz="2000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degli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uffici</a:t>
            </a:r>
            <a:r>
              <a:rPr sz="2000" spc="5" dirty="0">
                <a:cs typeface="Calibri Light"/>
              </a:rPr>
              <a:t> </a:t>
            </a:r>
            <a:r>
              <a:rPr sz="2000" dirty="0">
                <a:cs typeface="Calibri Light"/>
              </a:rPr>
              <a:t>e</a:t>
            </a:r>
            <a:r>
              <a:rPr sz="2000" spc="-1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degli</a:t>
            </a:r>
            <a:r>
              <a:rPr sz="2000" spc="5" dirty="0">
                <a:cs typeface="Calibri Light"/>
              </a:rPr>
              <a:t> </a:t>
            </a:r>
            <a:r>
              <a:rPr sz="2000" spc="-10" dirty="0">
                <a:cs typeface="Calibri Light"/>
              </a:rPr>
              <a:t>stabilimenti</a:t>
            </a:r>
            <a:endParaRPr sz="2000" dirty="0"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 dirty="0">
              <a:cs typeface="Calibri Light"/>
            </a:endParaRPr>
          </a:p>
          <a:p>
            <a:pPr marL="73660">
              <a:lnSpc>
                <a:spcPct val="100000"/>
              </a:lnSpc>
            </a:pPr>
            <a:r>
              <a:rPr sz="2000" spc="-10" dirty="0">
                <a:solidFill>
                  <a:srgbClr val="1F487C"/>
                </a:solidFill>
                <a:cs typeface="Calibri Light"/>
              </a:rPr>
              <a:t>…</a:t>
            </a:r>
            <a:r>
              <a:rPr sz="2000" b="1" spc="-10" dirty="0">
                <a:solidFill>
                  <a:srgbClr val="1F487C"/>
                </a:solidFill>
                <a:cs typeface="Calibri Light"/>
              </a:rPr>
              <a:t>e</a:t>
            </a:r>
            <a:r>
              <a:rPr sz="2000" b="1" spc="-55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-20" dirty="0">
                <a:solidFill>
                  <a:srgbClr val="1F487C"/>
                </a:solidFill>
                <a:cs typeface="Calibri Light"/>
              </a:rPr>
              <a:t>chiedete</a:t>
            </a:r>
            <a:r>
              <a:rPr sz="2000" b="1" spc="-90" dirty="0">
                <a:solidFill>
                  <a:srgbClr val="1F487C"/>
                </a:solidFill>
                <a:cs typeface="Calibri Light"/>
              </a:rPr>
              <a:t> </a:t>
            </a:r>
            <a:r>
              <a:rPr sz="2000" b="1" spc="5" dirty="0">
                <a:solidFill>
                  <a:srgbClr val="1F487C"/>
                </a:solidFill>
                <a:cs typeface="Calibri Light"/>
              </a:rPr>
              <a:t>a</a:t>
            </a:r>
            <a:r>
              <a:rPr sz="2000" spc="5" dirty="0">
                <a:cs typeface="Calibri Light"/>
              </a:rPr>
              <a:t>:</a:t>
            </a:r>
            <a:r>
              <a:rPr sz="2000" spc="-60" dirty="0">
                <a:cs typeface="Calibri Light"/>
              </a:rPr>
              <a:t> </a:t>
            </a:r>
            <a:r>
              <a:rPr sz="2000" spc="-15" dirty="0">
                <a:cs typeface="Calibri Light"/>
              </a:rPr>
              <a:t>Family</a:t>
            </a:r>
            <a:r>
              <a:rPr sz="2000" dirty="0">
                <a:cs typeface="Calibri Light"/>
              </a:rPr>
              <a:t> &amp;</a:t>
            </a:r>
            <a:r>
              <a:rPr sz="2000" spc="-15" dirty="0">
                <a:cs typeface="Calibri Light"/>
              </a:rPr>
              <a:t> </a:t>
            </a:r>
            <a:r>
              <a:rPr sz="2000" spc="-5" dirty="0">
                <a:cs typeface="Calibri Light"/>
              </a:rPr>
              <a:t>Friends!</a:t>
            </a:r>
            <a:endParaRPr sz="2000" dirty="0">
              <a:cs typeface="Calibri Ligh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4800600" y="1905000"/>
            <a:ext cx="3962400" cy="1401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6</a:t>
            </a:r>
          </a:p>
        </p:txBody>
      </p:sp>
      <p:pic>
        <p:nvPicPr>
          <p:cNvPr id="2050" name="Picture 2" descr="Desk Re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1535331"/>
            <a:ext cx="2359025" cy="17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3429000" y="2133600"/>
            <a:ext cx="914400" cy="5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968875" y="1980025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Ricerca</a:t>
            </a:r>
            <a:r>
              <a:rPr lang="it-IT" dirty="0"/>
              <a:t>, </a:t>
            </a:r>
            <a:r>
              <a:rPr lang="it-IT" b="1" dirty="0"/>
              <a:t>valutazione</a:t>
            </a:r>
            <a:r>
              <a:rPr lang="it-IT" dirty="0"/>
              <a:t> e </a:t>
            </a:r>
            <a:r>
              <a:rPr lang="it-IT" b="1" dirty="0"/>
              <a:t>rielaborazione</a:t>
            </a:r>
            <a:r>
              <a:rPr lang="it-IT" dirty="0"/>
              <a:t> di </a:t>
            </a:r>
            <a:r>
              <a:rPr lang="it-IT" b="1" dirty="0"/>
              <a:t>informazioni già raccolte </a:t>
            </a:r>
            <a:r>
              <a:rPr lang="it-IT" dirty="0"/>
              <a:t>da fonti ufficiali e secondarie (Istat, Banca d’Italia, </a:t>
            </a:r>
            <a:r>
              <a:rPr lang="it-IT" dirty="0" err="1"/>
              <a:t>Euromonitor</a:t>
            </a:r>
            <a:r>
              <a:rPr lang="it-IT" dirty="0"/>
              <a:t> etc.). 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8703" y="3870508"/>
            <a:ext cx="33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Consultate fonti generaliste</a:t>
            </a:r>
            <a:r>
              <a:rPr lang="it-IT" dirty="0">
                <a:solidFill>
                  <a:srgbClr val="1F487C"/>
                </a:solidFill>
                <a:cs typeface="Calibri Light"/>
              </a:rPr>
              <a:t>…</a:t>
            </a:r>
            <a:endParaRPr lang="it-IT" dirty="0">
              <a:cs typeface="Calibri Light"/>
            </a:endParaRPr>
          </a:p>
        </p:txBody>
      </p:sp>
      <p:pic>
        <p:nvPicPr>
          <p:cNvPr id="2052" name="Picture 4" descr="Istat – logo | Gennari e Conti Ingegn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477278"/>
            <a:ext cx="1143687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rganizzazione per la Cooperazione e lo Sviluppo Economico (OCS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407421" cy="3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Logo RGB-POS.png - Statistics Expla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54980"/>
            <a:ext cx="2050473" cy="7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e:Nielsen Logo.svg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711501"/>
            <a:ext cx="1128394" cy="3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fk Eurisko: Internet, miti da sfatare e nuove opportunità | Gdowee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7" b="19528"/>
          <a:stretch/>
        </p:blipFill>
        <p:spPr bwMode="auto">
          <a:xfrm>
            <a:off x="5621253" y="4598094"/>
            <a:ext cx="1770147" cy="6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erchè scegliere IAB Italia - IAB Acade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7" y="4638900"/>
            <a:ext cx="949323" cy="4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rk 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5531109"/>
            <a:ext cx="1636713" cy="3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argo Consumo: il retail, i mercati e i consumi - Largo Consu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77" y="5387293"/>
            <a:ext cx="1316075" cy="5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l sole 24 ore logo - Roberta Garibaldi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36247" r="14222" b="40113"/>
          <a:stretch/>
        </p:blipFill>
        <p:spPr bwMode="auto">
          <a:xfrm>
            <a:off x="4064234" y="5454928"/>
            <a:ext cx="1407560" cy="4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237398" y="4683727"/>
            <a:ext cx="40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…e </a:t>
            </a:r>
            <a:r>
              <a:rPr lang="it-IT" b="1" u="sng" spc="-5" dirty="0">
                <a:solidFill>
                  <a:srgbClr val="1F487C"/>
                </a:solidFill>
                <a:cs typeface="Calibri Light"/>
              </a:rPr>
              <a:t>fonti affidabili </a:t>
            </a:r>
            <a:r>
              <a:rPr lang="it-IT" b="1" spc="-5" dirty="0">
                <a:solidFill>
                  <a:srgbClr val="1F487C"/>
                </a:solidFill>
                <a:cs typeface="Calibri Light"/>
              </a:rPr>
              <a:t>specializzate sul tema</a:t>
            </a:r>
            <a:endParaRPr lang="it-IT" dirty="0">
              <a:cs typeface="Calibri Light"/>
            </a:endParaRPr>
          </a:p>
        </p:txBody>
      </p:sp>
      <p:pic>
        <p:nvPicPr>
          <p:cNvPr id="2072" name="Picture 24" descr="Harvard Business Review Italia | Sito ufficiale della rivista mensi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68" y="5477363"/>
            <a:ext cx="2886305" cy="4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bject 2"/>
          <p:cNvSpPr txBox="1">
            <a:spLocks noGrp="1"/>
          </p:cNvSpPr>
          <p:nvPr>
            <p:ph type="title" idx="4294967295"/>
          </p:nvPr>
        </p:nvSpPr>
        <p:spPr>
          <a:xfrm>
            <a:off x="1798320" y="499948"/>
            <a:ext cx="59394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Come raccogliere le informazioni </a:t>
            </a:r>
            <a:r>
              <a:rPr lang="it-IT" sz="1800" spc="-5" dirty="0"/>
              <a:t>1/2</a:t>
            </a:r>
            <a:endParaRPr sz="1800" spc="-10" dirty="0"/>
          </a:p>
        </p:txBody>
      </p:sp>
    </p:spTree>
    <p:extLst>
      <p:ext uri="{BB962C8B-B14F-4D97-AF65-F5344CB8AC3E}">
        <p14:creationId xmlns:p14="http://schemas.microsoft.com/office/powerpoint/2010/main" val="375350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963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>
            <a:off x="8610600" y="6428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Slide 7</a:t>
            </a:r>
          </a:p>
        </p:txBody>
      </p:sp>
      <p:sp>
        <p:nvSpPr>
          <p:cNvPr id="6" name="Rettangolo 5"/>
          <p:cNvSpPr/>
          <p:nvPr/>
        </p:nvSpPr>
        <p:spPr>
          <a:xfrm>
            <a:off x="488373" y="4673566"/>
            <a:ext cx="4572000" cy="21723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spc="-5" dirty="0">
                <a:solidFill>
                  <a:srgbClr val="1F487C"/>
                </a:solidFill>
                <a:cs typeface="Calibri Light"/>
              </a:rPr>
              <a:t>Tenete ben a mente</a:t>
            </a:r>
            <a:r>
              <a:rPr lang="it-IT" dirty="0">
                <a:solidFill>
                  <a:srgbClr val="1F487C"/>
                </a:solidFill>
                <a:cs typeface="Calibri Light"/>
              </a:rPr>
              <a:t>:</a:t>
            </a:r>
            <a:endParaRPr lang="it-IT" dirty="0"/>
          </a:p>
          <a:p>
            <a:r>
              <a:rPr lang="it-IT" dirty="0"/>
              <a:t>• i vostri bisogni informativi: </a:t>
            </a:r>
            <a:r>
              <a:rPr lang="it-IT" i="1" dirty="0"/>
              <a:t>perché state conducendo questa ricerca? Quali sono gli obiettivi di ricerca?</a:t>
            </a:r>
          </a:p>
          <a:p>
            <a:r>
              <a:rPr lang="it-IT" dirty="0"/>
              <a:t>• Non dimenticare di </a:t>
            </a:r>
            <a:r>
              <a:rPr lang="it-IT" i="1" dirty="0"/>
              <a:t>rielaborare i dati in informazioni</a:t>
            </a:r>
            <a:r>
              <a:rPr lang="it-IT" dirty="0"/>
              <a:t> funzionali agli obiettivi di ricerca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endParaRPr lang="it-IT" dirty="0"/>
          </a:p>
        </p:txBody>
      </p:sp>
      <p:pic>
        <p:nvPicPr>
          <p:cNvPr id="3074" name="Picture 2" descr="What is Field Research: Definition, Methods, Examples and Advantages |  QuestionP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3908" r="10064" b="7517"/>
          <a:stretch/>
        </p:blipFill>
        <p:spPr bwMode="auto">
          <a:xfrm>
            <a:off x="121345" y="1295400"/>
            <a:ext cx="35085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90800" y="1352187"/>
            <a:ext cx="1066800" cy="427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895599" y="2214933"/>
            <a:ext cx="599209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286000" y="34290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30382" y="34290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44782" y="1219200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6982" y="2214933"/>
            <a:ext cx="741218" cy="29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429000" y="2133600"/>
            <a:ext cx="914400" cy="53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747203" y="1750623"/>
            <a:ext cx="3962400" cy="14014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876800" y="1824363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Mira a </a:t>
            </a:r>
            <a:r>
              <a:rPr lang="it-IT" b="1" dirty="0"/>
              <a:t>osservare</a:t>
            </a:r>
            <a:r>
              <a:rPr lang="it-IT" dirty="0"/>
              <a:t>, </a:t>
            </a:r>
            <a:r>
              <a:rPr lang="it-IT" b="1" dirty="0"/>
              <a:t>interagire</a:t>
            </a:r>
            <a:r>
              <a:rPr lang="it-IT" dirty="0"/>
              <a:t> e comprendere gli individui in grado di soddisfare il nostro specifico bisogno informativo avvalendosi di:</a:t>
            </a:r>
          </a:p>
        </p:txBody>
      </p:sp>
      <p:sp>
        <p:nvSpPr>
          <p:cNvPr id="22" name="Rettangolo arrotondato 21"/>
          <p:cNvSpPr/>
          <p:nvPr/>
        </p:nvSpPr>
        <p:spPr>
          <a:xfrm>
            <a:off x="6911397" y="3850745"/>
            <a:ext cx="1699203" cy="66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688282" y="3904341"/>
            <a:ext cx="216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Interazione tramite interviste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876800" y="3850745"/>
            <a:ext cx="1699203" cy="66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876800" y="3884294"/>
            <a:ext cx="171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Osservazione diretta</a:t>
            </a: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5735783" y="3185621"/>
            <a:ext cx="504133" cy="603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7108939" y="3173891"/>
            <a:ext cx="564923" cy="55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2"/>
          <p:cNvSpPr txBox="1">
            <a:spLocks noGrp="1"/>
          </p:cNvSpPr>
          <p:nvPr>
            <p:ph type="title" idx="4294967295"/>
          </p:nvPr>
        </p:nvSpPr>
        <p:spPr>
          <a:xfrm>
            <a:off x="1798320" y="499948"/>
            <a:ext cx="593944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200" spc="-5" dirty="0"/>
              <a:t>Come raccogliere le informazioni </a:t>
            </a:r>
            <a:r>
              <a:rPr lang="it-IT" sz="1800" spc="-5" dirty="0"/>
              <a:t>2/2</a:t>
            </a:r>
            <a:endParaRPr sz="1800" spc="-10" dirty="0"/>
          </a:p>
        </p:txBody>
      </p:sp>
    </p:spTree>
    <p:extLst>
      <p:ext uri="{BB962C8B-B14F-4D97-AF65-F5344CB8AC3E}">
        <p14:creationId xmlns:p14="http://schemas.microsoft.com/office/powerpoint/2010/main" val="237469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</TotalTime>
  <Words>1186</Words>
  <Application>Microsoft Office PowerPoint</Application>
  <PresentationFormat>Presentazione su schermo (4:3)</PresentationFormat>
  <Paragraphs>162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Verdana</vt:lpstr>
      <vt:lpstr>Wingdings</vt:lpstr>
      <vt:lpstr>Office Theme</vt:lpstr>
      <vt:lpstr>Personalizza struttura</vt:lpstr>
      <vt:lpstr>Edizione 2024- 2025</vt:lpstr>
      <vt:lpstr>Agenda</vt:lpstr>
      <vt:lpstr>I soggetti proponenti</vt:lpstr>
      <vt:lpstr>I soggetti proponenti</vt:lpstr>
      <vt:lpstr>La sfida 1/2</vt:lpstr>
      <vt:lpstr>La sfida 2/2</vt:lpstr>
      <vt:lpstr> Come trovare l’impresa: tips &amp; tricks</vt:lpstr>
      <vt:lpstr>Come raccogliere le informazioni 1/2</vt:lpstr>
      <vt:lpstr>Come raccogliere le informazioni 2/2</vt:lpstr>
      <vt:lpstr> Elaborazione del caso di studio</vt:lpstr>
      <vt:lpstr> Format della presentazione</vt:lpstr>
      <vt:lpstr>Presentazione standard di PowerPoint</vt:lpstr>
      <vt:lpstr>Processo di selezione</vt:lpstr>
      <vt:lpstr>Criteri di valutazione</vt:lpstr>
      <vt:lpstr>Informazioni pratiche</vt:lpstr>
      <vt:lpstr>Perché partecipare?</vt:lpstr>
      <vt:lpstr>…Any Question?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docente universitario di Economia e Gestione delle Imprese</dc:title>
  <dc:creator>Vianelli D</dc:creator>
  <cp:lastModifiedBy>Laura Michelini</cp:lastModifiedBy>
  <cp:revision>102</cp:revision>
  <dcterms:created xsi:type="dcterms:W3CDTF">2021-10-11T14:19:48Z</dcterms:created>
  <dcterms:modified xsi:type="dcterms:W3CDTF">2024-09-25T08:13:05Z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2021-10-11T00:00:00Z</vt:filetime>
  </property>
</Properties>
</file>